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5" r:id="rId2"/>
    <p:sldId id="329" r:id="rId3"/>
    <p:sldId id="325" r:id="rId4"/>
    <p:sldId id="327" r:id="rId5"/>
    <p:sldId id="334" r:id="rId6"/>
    <p:sldId id="337" r:id="rId7"/>
    <p:sldId id="346" r:id="rId8"/>
    <p:sldId id="345" r:id="rId9"/>
    <p:sldId id="342" r:id="rId10"/>
    <p:sldId id="348" r:id="rId11"/>
    <p:sldId id="347" r:id="rId12"/>
    <p:sldId id="318" r:id="rId13"/>
    <p:sldId id="326" r:id="rId14"/>
    <p:sldId id="338" r:id="rId15"/>
    <p:sldId id="328" r:id="rId16"/>
    <p:sldId id="349" r:id="rId17"/>
    <p:sldId id="350" r:id="rId18"/>
    <p:sldId id="351" r:id="rId19"/>
    <p:sldId id="286" r:id="rId20"/>
    <p:sldId id="308" r:id="rId21"/>
    <p:sldId id="309" r:id="rId22"/>
    <p:sldId id="333" r:id="rId23"/>
    <p:sldId id="331" r:id="rId24"/>
    <p:sldId id="353" r:id="rId25"/>
    <p:sldId id="272" r:id="rId26"/>
  </p:sldIdLst>
  <p:sldSz cx="12192000" cy="6858000"/>
  <p:notesSz cx="6800850" cy="99329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.alexa" initials="JA" lastIdx="19" clrIdx="0">
    <p:extLst>
      <p:ext uri="{19B8F6BF-5375-455C-9EA6-DF929625EA0E}">
        <p15:presenceInfo xmlns:p15="http://schemas.microsoft.com/office/powerpoint/2012/main" userId="jan.alex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3300"/>
    <a:srgbClr val="0000FF"/>
    <a:srgbClr val="C80000"/>
    <a:srgbClr val="CC3300"/>
    <a:srgbClr val="660066"/>
    <a:srgbClr val="CC3399"/>
    <a:srgbClr val="CE3D0C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45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980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35" cy="498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2241" y="0"/>
            <a:ext cx="2947035" cy="498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62060-B1CE-4B7F-9CEF-FF07AAF35B35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0085" y="4780250"/>
            <a:ext cx="5440680" cy="39111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4615"/>
            <a:ext cx="2947035" cy="498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2241" y="9434615"/>
            <a:ext cx="2947035" cy="498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8C412-C8C7-4B8B-BA54-855A33FA2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9918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613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EAD4-EC01-962F-3C5C-07F5062E5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2CAF756-EE8B-962C-3060-963255F87F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34080D1-1299-1B8D-4184-A41BE7DFA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F5AB15-978D-1287-25A8-51F2A9F273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9468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36688-5F4C-5528-468B-AE879025A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E60002D-F6D6-0DCA-8A48-39CA1592E6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C822F55-BDC5-7986-2002-7C873F520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CAC1C13-6031-0059-D783-943149FCD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633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2969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068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31D11-686B-7D40-B9B1-397D47C3C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5B1270D-BD25-A37C-5F79-11CDF27C2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82309C3-C4AA-39DB-DD49-F98CF8E0F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D29067-5B23-2B6D-CD4E-85FB75E29C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466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039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5365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5410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015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623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51383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2611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CE80D-9EC6-05E0-8BD0-BB982EB58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B73DD1B-D9D7-F33B-63A4-0C9528FD6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DFA533E-CE25-A754-9401-FA686CCAC0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ED2584B-5A16-950D-4719-80949E2A6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6748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202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4179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43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C1F5D-F8E6-1B04-9477-5117E5D47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6CA2F34-8689-CB90-9181-A6F34B9A5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1DC547C-40AD-2028-55A9-16ADA2884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2CBD91F-605B-330C-636D-5013BF372A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235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1B8EA-AD16-9616-E998-8CDEA755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5C8E04E-3FD1-FF07-911A-B3E8A0A20C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596F6A2-4313-AB94-CFC9-861926811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A22608B-113F-0F12-D15F-AC36D3D5EF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669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3E44A-DB97-5E48-5A1A-1EDA9B58B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6323FBC-2B31-9860-906E-D0C2AC9D6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A4154A0-EA4D-5B3E-DD66-F1B4B384A6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03521F5-ABDB-8ED9-3A67-9EAB2CDBAC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3105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F35B8-248D-DEDA-E581-5709BF618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385A1AB-0C70-D0B5-B3BC-7C8871CD32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44DC1A0-22A5-1362-98F2-3F893F83F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4F3274C-59B9-9FAB-2B90-1AD427D097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067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2B0B5-6C36-254E-921C-1191AE3E6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6409B4F-EFA0-26CD-5B9F-AC43C7A84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E21F55D-61F0-59C0-3E8F-E79EB08C2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833603-5590-5393-71CC-B6DA7D094C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8C412-C8C7-4B8B-BA54-855A33FA23F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2541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906C8F-0DAA-4441-9F1B-3874399EE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6FE7A9B-F4DF-45FF-B5A4-1659A39B3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4D7361-10B6-40BC-99E6-82E2E407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E158-1B4D-495B-B17F-8D7F840CC4F4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ECB908-44F8-4A76-A609-98F24BAB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DD08D7-545E-489C-AE0E-9912461FA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29C7-6FE0-4A46-A1A3-F4AC98197E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436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444AF7-7968-4E4F-AF8C-EA0DDBD9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DF578C-F89D-43E5-A7CA-C0433C19B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7FF159-A922-424B-B5BC-CAF6EDC14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E158-1B4D-495B-B17F-8D7F840CC4F4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BE52F0-E043-48F1-8F53-1F49F40B4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C6083E-8F52-4736-9B3E-128188A3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29C7-6FE0-4A46-A1A3-F4AC98197E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105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23BC804-B1C6-477F-A524-215D840B18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0400F6F-9EC3-4DE0-AE2F-EEEAF1012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8CDE7E-B401-449E-A4BF-F48CFD78D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E158-1B4D-495B-B17F-8D7F840CC4F4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FFC207-2BDF-4E11-8D54-D26CC57BC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5FB396-6BC4-417E-ACBC-76A0075B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29C7-6FE0-4A46-A1A3-F4AC98197E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98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AADDC-A16A-43E5-BCB3-C663B412A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BEEA3A-C420-4CF4-9903-4B3E63AB1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8CB1B9-3344-44F7-A38E-29BEA72E2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E158-1B4D-495B-B17F-8D7F840CC4F4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684165-A357-4B17-B0BB-A441F11E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B76C11-6961-4354-9DB6-5D840078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29C7-6FE0-4A46-A1A3-F4AC98197E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39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35060-34D2-4988-B185-35495509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9EE61BE-D371-444F-9353-9A9EA5EB8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DDA798-89F7-47EC-95DE-0E6315D8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E158-1B4D-495B-B17F-8D7F840CC4F4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286927-6AB1-4739-99B8-E8AA46B0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6DF6F7-FB7E-4577-8C5B-71D3B3FEC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29C7-6FE0-4A46-A1A3-F4AC98197E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14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CF1410-91A3-4D1B-9F3C-AD24FA8A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C1AE85-A85D-4C36-8FD5-15C5BD317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64C5140-C8A6-4279-9820-B4A51CE01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2856215-D544-465A-A1E4-076F1F27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E158-1B4D-495B-B17F-8D7F840CC4F4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1DEEA5-3025-4B85-AE20-9C7BA692B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F5913D-3B6E-4548-947B-94A105F0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29C7-6FE0-4A46-A1A3-F4AC98197E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69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48FD56-D141-4E95-94BF-48F9FA98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6950F8A-2247-4EAB-AF0E-0BA4388FA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F9A9247-3730-4B2A-A6AC-B73C41A3B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7FF1D27-2C77-4E28-97D4-2FD674EF0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2BDBA94-E8C9-4421-A2BF-C4B33AEF2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1285449-8B13-429B-B6BF-2308A676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E158-1B4D-495B-B17F-8D7F840CC4F4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52C0178-7964-484F-B940-D4D988C50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F17B3A2-73A4-4F58-92CB-D0A954AC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29C7-6FE0-4A46-A1A3-F4AC98197E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73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81578D-7CFE-4796-A8E0-98C19B4A7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77191BB-592F-4409-B3D8-4504186B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E158-1B4D-495B-B17F-8D7F840CC4F4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3E38A70-DA0B-4C94-AC1D-7C8CC0233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A153200-C17F-4A09-A661-42895216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29C7-6FE0-4A46-A1A3-F4AC98197E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01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8430FC-CBA4-467C-B5AC-965C3948D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E158-1B4D-495B-B17F-8D7F840CC4F4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8604E47-323D-4FB0-ACEF-8E64A820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A383F6A-D5B2-4826-BF40-4F344368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29C7-6FE0-4A46-A1A3-F4AC98197E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35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8FE75-3021-43D3-8FAF-F083630A4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0AC053-457E-42D4-B0A3-7B15FD7EC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040FB38-BCE3-4B03-98FF-773F050BD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FDA2B4-3CCB-44B5-811B-74810A23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E158-1B4D-495B-B17F-8D7F840CC4F4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887180D-3CE3-4B30-A645-DC798F6A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B59CC39-BF9D-4D3C-B57B-CB0C5BB3A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29C7-6FE0-4A46-A1A3-F4AC98197E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15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C0CC65-0DCC-4403-82BC-A08DF4E4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3D10603-4180-456F-9465-C8D3A07DE8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BA03659-A65E-4704-BF79-BBD0D27E5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9CC399-88D0-4629-94EE-7B3B9F458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E158-1B4D-495B-B17F-8D7F840CC4F4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B1C4FB-E843-4888-B2D5-A05254A71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7CF9DD7-CAE9-40BA-A86B-FD36081F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29C7-6FE0-4A46-A1A3-F4AC98197E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88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D64F8FB-ECE6-456E-98D6-8FCFB9D1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BAEE492-8F2D-4AE9-B654-25916E43C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401D1C-353C-4C6C-A2C5-EDF5FDF12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FE158-1B4D-495B-B17F-8D7F840CC4F4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A715BA-1E4B-4C0F-8F29-532A3A561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5C6246-FE06-41BD-B908-473603E4C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729C7-6FE0-4A46-A1A3-F4AC98197E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91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aha16.eu/mestska-cast/doprava-vystavba/centrum-radotin-1/zavery-z-diskuse-k-centru-12212cs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raha16.eu/mestska-cast/doprava-vystavba/centrum-radotin-1/v-aule-se-diskutovalo-o-centru-radotin-12232cs.html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Volný tvar: obrazec 46">
            <a:extLst>
              <a:ext uri="{FF2B5EF4-FFF2-40B4-BE49-F238E27FC236}">
                <a16:creationId xmlns:a16="http://schemas.microsoft.com/office/drawing/2014/main" id="{5BA54ED3-BCAD-466C-9F79-F57704C15D75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8" name="Přímá spojnice 47">
            <a:extLst>
              <a:ext uri="{FF2B5EF4-FFF2-40B4-BE49-F238E27FC236}">
                <a16:creationId xmlns:a16="http://schemas.microsoft.com/office/drawing/2014/main" id="{22BFB947-E285-4618-84CD-E037DE061D3D}"/>
              </a:ext>
            </a:extLst>
          </p:cNvPr>
          <p:cNvCxnSpPr>
            <a:stCxn id="47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D04849EB-7E5A-456F-A19A-B994A4FFA5B7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CENTRUM NOVÝ RADOTÍN</a:t>
            </a:r>
            <a:endParaRPr lang="cs-CZ" sz="1200" b="1" spc="600" dirty="0"/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5EAA8863-4AFF-407D-AE34-6A8EBFB039EE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2C8B02C-8C97-4EA1-82E7-A46910E2C32F}"/>
              </a:ext>
            </a:extLst>
          </p:cNvPr>
          <p:cNvSpPr txBox="1"/>
          <p:nvPr/>
        </p:nvSpPr>
        <p:spPr>
          <a:xfrm>
            <a:off x="1108205" y="2072368"/>
            <a:ext cx="997558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3200" b="1" kern="1500" spc="600" dirty="0"/>
              <a:t>RADOTÍN - NOVÉ CENTRUM 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9C1DD07-4812-4E7A-85B1-4872FFF22594}"/>
              </a:ext>
            </a:extLst>
          </p:cNvPr>
          <p:cNvSpPr txBox="1"/>
          <p:nvPr/>
        </p:nvSpPr>
        <p:spPr>
          <a:xfrm>
            <a:off x="592793" y="1235302"/>
            <a:ext cx="1100641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5400" b="1" kern="1500" spc="600" dirty="0"/>
              <a:t>DOPRAVNÍ ŘEŠENÍ 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6CD178E-AE68-5980-BC6D-523581A09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04" y="2995698"/>
            <a:ext cx="3455187" cy="167678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1CE10DD-CFFF-F391-9007-878C6B0A2527}"/>
              </a:ext>
            </a:extLst>
          </p:cNvPr>
          <p:cNvSpPr txBox="1"/>
          <p:nvPr/>
        </p:nvSpPr>
        <p:spPr>
          <a:xfrm>
            <a:off x="5707780" y="5018508"/>
            <a:ext cx="851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27. května 2026</a:t>
            </a:r>
          </a:p>
        </p:txBody>
      </p:sp>
    </p:spTree>
    <p:extLst>
      <p:ext uri="{BB962C8B-B14F-4D97-AF65-F5344CB8AC3E}">
        <p14:creationId xmlns:p14="http://schemas.microsoft.com/office/powerpoint/2010/main" val="4083180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DD1FF-57D8-DF9F-E111-01CD875A5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1306908-A153-E9A3-34E3-45E0EF1E93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557895"/>
              </p:ext>
            </p:extLst>
          </p:nvPr>
        </p:nvGraphicFramePr>
        <p:xfrm>
          <a:off x="1437640" y="71120"/>
          <a:ext cx="9782599" cy="6512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033865" imgH="3528753" progId="Acrobat.Document.DC">
                  <p:embed/>
                </p:oleObj>
              </mc:Choice>
              <mc:Fallback>
                <p:oleObj name="Acrobat Document" r:id="rId3" imgW="5033865" imgH="352875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7640" y="71120"/>
                        <a:ext cx="9782599" cy="6512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D3A427AD-1D49-9991-68DA-8C371BDABFAD}"/>
              </a:ext>
            </a:extLst>
          </p:cNvPr>
          <p:cNvSpPr txBox="1"/>
          <p:nvPr/>
        </p:nvSpPr>
        <p:spPr>
          <a:xfrm>
            <a:off x="1437640" y="873034"/>
            <a:ext cx="9668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Schéma půdorysu parkingu v podzemních garážích – pro majitele bytových jednotek v projektu Trio Radotín</a:t>
            </a:r>
          </a:p>
        </p:txBody>
      </p:sp>
    </p:spTree>
    <p:extLst>
      <p:ext uri="{BB962C8B-B14F-4D97-AF65-F5344CB8AC3E}">
        <p14:creationId xmlns:p14="http://schemas.microsoft.com/office/powerpoint/2010/main" val="1067427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36AAB-9895-83F7-5814-D6C476E9B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7982B55-F956-C282-867C-A091921B83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088949"/>
              </p:ext>
            </p:extLst>
          </p:nvPr>
        </p:nvGraphicFramePr>
        <p:xfrm>
          <a:off x="1838921" y="0"/>
          <a:ext cx="9438679" cy="660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033865" imgH="3657600" progId="Acrobat.Document.DC">
                  <p:embed/>
                </p:oleObj>
              </mc:Choice>
              <mc:Fallback>
                <p:oleObj name="Acrobat Document" r:id="rId3" imgW="5033865" imgH="36576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8921" y="0"/>
                        <a:ext cx="9438679" cy="660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99F94439-8429-DC91-3FBD-718CAA82FA24}"/>
              </a:ext>
            </a:extLst>
          </p:cNvPr>
          <p:cNvSpPr txBox="1"/>
          <p:nvPr/>
        </p:nvSpPr>
        <p:spPr>
          <a:xfrm>
            <a:off x="1725508" y="787400"/>
            <a:ext cx="9249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Schéma půdorysu parkingu v podzemních garážích – pro majitele bytových jednotek v projektu Trio Radotín</a:t>
            </a:r>
          </a:p>
        </p:txBody>
      </p:sp>
    </p:spTree>
    <p:extLst>
      <p:ext uri="{BB962C8B-B14F-4D97-AF65-F5344CB8AC3E}">
        <p14:creationId xmlns:p14="http://schemas.microsoft.com/office/powerpoint/2010/main" val="2498972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05AE3856-AEDD-41DB-99E8-DA6E4C91F93A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2BB742D6-D8F1-4240-82AE-A0332471A5E9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A81ADC-DB58-4F3B-B680-62E65ABED400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6B86E12-CE93-44F7-B5B3-94CCC145C4D7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Doprava v klidu</a:t>
            </a:r>
            <a:endParaRPr lang="cs-CZ" sz="1200" b="1" spc="6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98270C-C417-4BF8-9548-B580A100576C}"/>
              </a:ext>
            </a:extLst>
          </p:cNvPr>
          <p:cNvSpPr txBox="1"/>
          <p:nvPr/>
        </p:nvSpPr>
        <p:spPr>
          <a:xfrm>
            <a:off x="6901543" y="929859"/>
            <a:ext cx="529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09E334-A73D-4E92-BE08-346478C2F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90" y="1234572"/>
            <a:ext cx="8353272" cy="536137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BA18668-E385-456F-8E94-4D6344887565}"/>
              </a:ext>
            </a:extLst>
          </p:cNvPr>
          <p:cNvSpPr txBox="1"/>
          <p:nvPr/>
        </p:nvSpPr>
        <p:spPr>
          <a:xfrm>
            <a:off x="8493761" y="634408"/>
            <a:ext cx="3684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Budoucí záchytné parkoviště P + R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F3AABFE-91D3-49B4-AC86-175081B4FA51}"/>
              </a:ext>
            </a:extLst>
          </p:cNvPr>
          <p:cNvSpPr/>
          <p:nvPr/>
        </p:nvSpPr>
        <p:spPr>
          <a:xfrm rot="20566472">
            <a:off x="6566050" y="2095439"/>
            <a:ext cx="491280" cy="513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P+R 176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DC7A6ED-22A4-489E-8011-B747BAD29BF5}"/>
              </a:ext>
            </a:extLst>
          </p:cNvPr>
          <p:cNvSpPr txBox="1"/>
          <p:nvPr/>
        </p:nvSpPr>
        <p:spPr>
          <a:xfrm>
            <a:off x="8463024" y="1445494"/>
            <a:ext cx="372897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176 </a:t>
            </a:r>
            <a:r>
              <a:rPr lang="cs-CZ" b="1" dirty="0">
                <a:solidFill>
                  <a:srgbClr val="FF0000"/>
                </a:solidFill>
              </a:rPr>
              <a:t>míst </a:t>
            </a:r>
            <a:r>
              <a:rPr lang="cs-CZ" dirty="0">
                <a:solidFill>
                  <a:srgbClr val="FF0000"/>
                </a:solidFill>
              </a:rPr>
              <a:t>(z toho 50% pro rezidenty)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3" name="Šipka: zahnutá nahoru 2">
            <a:extLst>
              <a:ext uri="{FF2B5EF4-FFF2-40B4-BE49-F238E27FC236}">
                <a16:creationId xmlns:a16="http://schemas.microsoft.com/office/drawing/2014/main" id="{9688CFDE-E23F-4487-9622-F7CAB5E41D03}"/>
              </a:ext>
            </a:extLst>
          </p:cNvPr>
          <p:cNvSpPr/>
          <p:nvPr/>
        </p:nvSpPr>
        <p:spPr>
          <a:xfrm rot="18828185">
            <a:off x="4370046" y="3565472"/>
            <a:ext cx="4166885" cy="1578303"/>
          </a:xfrm>
          <a:prstGeom prst="curvedUpArrow">
            <a:avLst>
              <a:gd name="adj1" fmla="val 25000"/>
              <a:gd name="adj2" fmla="val 50000"/>
              <a:gd name="adj3" fmla="val 316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6112A4C-A982-4460-8967-B9F279DF4450}"/>
              </a:ext>
            </a:extLst>
          </p:cNvPr>
          <p:cNvSpPr txBox="1"/>
          <p:nvPr/>
        </p:nvSpPr>
        <p:spPr>
          <a:xfrm>
            <a:off x="8637235" y="2394458"/>
            <a:ext cx="3382220" cy="3693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 </a:t>
            </a:r>
            <a:r>
              <a:rPr lang="cs-CZ" dirty="0"/>
              <a:t>Na základě </a:t>
            </a:r>
            <a:r>
              <a:rPr lang="cs-CZ" b="1" dirty="0">
                <a:solidFill>
                  <a:srgbClr val="FF0000"/>
                </a:solidFill>
              </a:rPr>
              <a:t>studie dopravy v klidu od společnosti DIPRO s.r.o. z roku 2014</a:t>
            </a:r>
            <a:r>
              <a:rPr lang="cs-CZ" dirty="0"/>
              <a:t>, potvrzené interním monitoringem </a:t>
            </a:r>
            <a:r>
              <a:rPr lang="cs-CZ" b="1" dirty="0">
                <a:solidFill>
                  <a:srgbClr val="FF0000"/>
                </a:solidFill>
              </a:rPr>
              <a:t>Komise dopravně bezpečnostní při 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MČ Praha 16</a:t>
            </a:r>
            <a:r>
              <a:rPr lang="cs-CZ" dirty="0"/>
              <a:t> (2014)</a:t>
            </a:r>
          </a:p>
          <a:p>
            <a:pPr algn="ctr"/>
            <a:endParaRPr lang="cs-CZ" sz="800" b="1" dirty="0"/>
          </a:p>
          <a:p>
            <a:pPr algn="ctr"/>
            <a:r>
              <a:rPr lang="cs-CZ" b="1" dirty="0"/>
              <a:t> </a:t>
            </a:r>
            <a:r>
              <a:rPr lang="cs-CZ" dirty="0"/>
              <a:t>využívá stávající parkovací místa v centru jako „P+R“ parkování cca </a:t>
            </a:r>
            <a:r>
              <a:rPr lang="cs-CZ" b="1" u="sng" dirty="0"/>
              <a:t>70 vozů / den </a:t>
            </a:r>
          </a:p>
          <a:p>
            <a:pPr algn="ctr"/>
            <a:endParaRPr lang="cs-CZ" sz="800" dirty="0"/>
          </a:p>
          <a:p>
            <a:pPr algn="ctr"/>
            <a:r>
              <a:rPr lang="cs-CZ" sz="1400" dirty="0"/>
              <a:t>S ohledem zvyšujícího se počtu aut vlastněných obyvateli z nám. Osvoboditelů, se počet parkovaných aut nerezidenty snižuje. </a:t>
            </a:r>
            <a:endParaRPr lang="cs-CZ" b="1" u="sng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82D54372-12F0-4368-AF97-EFD850DD8248}"/>
              </a:ext>
            </a:extLst>
          </p:cNvPr>
          <p:cNvSpPr/>
          <p:nvPr/>
        </p:nvSpPr>
        <p:spPr>
          <a:xfrm>
            <a:off x="5600700" y="4354623"/>
            <a:ext cx="1332323" cy="361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/>
              <a:t>70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A7D7A107-A2CB-4A27-8E7A-92F5884CF576}"/>
              </a:ext>
            </a:extLst>
          </p:cNvPr>
          <p:cNvSpPr/>
          <p:nvPr/>
        </p:nvSpPr>
        <p:spPr>
          <a:xfrm rot="20380181">
            <a:off x="4225452" y="4795743"/>
            <a:ext cx="286170" cy="10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B1C6EBF-B42B-42BF-9BE1-EEC669F60672}"/>
              </a:ext>
            </a:extLst>
          </p:cNvPr>
          <p:cNvSpPr txBox="1"/>
          <p:nvPr/>
        </p:nvSpPr>
        <p:spPr>
          <a:xfrm rot="20344059">
            <a:off x="4113798" y="4749221"/>
            <a:ext cx="686719" cy="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700" dirty="0">
                <a:solidFill>
                  <a:srgbClr val="FF0000"/>
                </a:solidFill>
              </a:rPr>
              <a:t>P 26+2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0E32460D-055D-40AC-91CC-E64DBC46B891}"/>
              </a:ext>
            </a:extLst>
          </p:cNvPr>
          <p:cNvSpPr/>
          <p:nvPr/>
        </p:nvSpPr>
        <p:spPr>
          <a:xfrm rot="20399146">
            <a:off x="3006063" y="4668525"/>
            <a:ext cx="262244" cy="96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440AE9B-E6C0-4853-A243-52A2321984AB}"/>
              </a:ext>
            </a:extLst>
          </p:cNvPr>
          <p:cNvSpPr txBox="1"/>
          <p:nvPr/>
        </p:nvSpPr>
        <p:spPr>
          <a:xfrm rot="20344059">
            <a:off x="2933474" y="4593903"/>
            <a:ext cx="686719" cy="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700" dirty="0">
                <a:solidFill>
                  <a:srgbClr val="FF0000"/>
                </a:solidFill>
              </a:rPr>
              <a:t>P 42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A3EDDBA-41F4-4305-AA83-B99078C9161A}"/>
              </a:ext>
            </a:extLst>
          </p:cNvPr>
          <p:cNvSpPr/>
          <p:nvPr/>
        </p:nvSpPr>
        <p:spPr>
          <a:xfrm>
            <a:off x="2165062" y="3745751"/>
            <a:ext cx="1895669" cy="1579694"/>
          </a:xfrm>
          <a:prstGeom prst="ellipse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8ECCF1B-85D0-8D70-9729-7346915DFF14}"/>
              </a:ext>
            </a:extLst>
          </p:cNvPr>
          <p:cNvSpPr txBox="1"/>
          <p:nvPr/>
        </p:nvSpPr>
        <p:spPr>
          <a:xfrm>
            <a:off x="8923019" y="1966318"/>
            <a:ext cx="3356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(vydané stavební povolení)</a:t>
            </a:r>
          </a:p>
        </p:txBody>
      </p:sp>
    </p:spTree>
    <p:extLst>
      <p:ext uri="{BB962C8B-B14F-4D97-AF65-F5344CB8AC3E}">
        <p14:creationId xmlns:p14="http://schemas.microsoft.com/office/powerpoint/2010/main" val="353202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05AE3856-AEDD-41DB-99E8-DA6E4C91F93A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2BB742D6-D8F1-4240-82AE-A0332471A5E9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A81ADC-DB58-4F3B-B680-62E65ABED400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6B86E12-CE93-44F7-B5B3-94CCC145C4D7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Doprava v klidu </a:t>
            </a:r>
            <a:endParaRPr lang="cs-CZ" sz="1200" b="1" spc="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A0EA9B-FF02-4FCE-8B0F-267008FB6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28" y="988120"/>
            <a:ext cx="6804431" cy="500039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C29CBA9-AB82-4878-A4D3-092D8B76DED6}"/>
              </a:ext>
            </a:extLst>
          </p:cNvPr>
          <p:cNvSpPr txBox="1"/>
          <p:nvPr/>
        </p:nvSpPr>
        <p:spPr>
          <a:xfrm>
            <a:off x="7181216" y="691778"/>
            <a:ext cx="4972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 Parkování – návrh z roku 2018 a 2021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298FE08-7A7D-4DC5-AB4D-F2B2E3CC59F6}"/>
              </a:ext>
            </a:extLst>
          </p:cNvPr>
          <p:cNvSpPr txBox="1"/>
          <p:nvPr/>
        </p:nvSpPr>
        <p:spPr>
          <a:xfrm>
            <a:off x="7590199" y="1208150"/>
            <a:ext cx="4236097" cy="1415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 Celkem veřejné venkovní stání:   </a:t>
            </a:r>
          </a:p>
          <a:p>
            <a:pPr algn="ctr"/>
            <a:r>
              <a:rPr lang="cs-CZ" b="1" dirty="0"/>
              <a:t>18 + 24 + 12 + 20 + 12 + 16 + 8</a:t>
            </a:r>
          </a:p>
          <a:p>
            <a:pPr algn="ctr"/>
            <a:r>
              <a:rPr lang="cs-CZ" sz="3200" b="1" dirty="0">
                <a:solidFill>
                  <a:srgbClr val="FF0000"/>
                </a:solidFill>
              </a:rPr>
              <a:t>110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míst</a:t>
            </a:r>
          </a:p>
          <a:p>
            <a:pPr algn="ctr"/>
            <a:r>
              <a:rPr lang="cs-CZ" dirty="0">
                <a:solidFill>
                  <a:srgbClr val="FF0000"/>
                </a:solidFill>
              </a:rPr>
              <a:t>(požadavek ke kompenzaci 109 míst)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90BFD2C-5751-401B-BDF4-000150BA1947}"/>
              </a:ext>
            </a:extLst>
          </p:cNvPr>
          <p:cNvSpPr txBox="1"/>
          <p:nvPr/>
        </p:nvSpPr>
        <p:spPr>
          <a:xfrm>
            <a:off x="7600359" y="2673434"/>
            <a:ext cx="4236097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Další vnitřní stání v objektu ve prospěch MČ Praha 16:   </a:t>
            </a:r>
          </a:p>
          <a:p>
            <a:pPr algn="ctr"/>
            <a:r>
              <a:rPr lang="cs-CZ" sz="3200" b="1" dirty="0">
                <a:solidFill>
                  <a:srgbClr val="0000FF"/>
                </a:solidFill>
              </a:rPr>
              <a:t>50</a:t>
            </a:r>
            <a:r>
              <a:rPr lang="cs-CZ" sz="2800" b="1" dirty="0">
                <a:solidFill>
                  <a:srgbClr val="0000FF"/>
                </a:solidFill>
              </a:rPr>
              <a:t> </a:t>
            </a:r>
            <a:r>
              <a:rPr lang="cs-CZ" b="1" dirty="0">
                <a:solidFill>
                  <a:srgbClr val="0000FF"/>
                </a:solidFill>
              </a:rPr>
              <a:t>míst</a:t>
            </a:r>
          </a:p>
          <a:p>
            <a:pPr algn="ctr"/>
            <a:r>
              <a:rPr lang="cs-CZ" dirty="0">
                <a:solidFill>
                  <a:srgbClr val="0000FF"/>
                </a:solidFill>
              </a:rPr>
              <a:t>(dlouhodobý pronájem občanům s trvalým bydlištěm na nám. Osvoboditelů, Prvomájová 1352 - 1359, </a:t>
            </a:r>
          </a:p>
          <a:p>
            <a:pPr algn="ctr"/>
            <a:r>
              <a:rPr lang="cs-CZ" dirty="0">
                <a:solidFill>
                  <a:srgbClr val="0000FF"/>
                </a:solidFill>
              </a:rPr>
              <a:t>Na </a:t>
            </a:r>
            <a:r>
              <a:rPr lang="cs-CZ" dirty="0" err="1">
                <a:solidFill>
                  <a:srgbClr val="0000FF"/>
                </a:solidFill>
              </a:rPr>
              <a:t>Betonce</a:t>
            </a:r>
            <a:r>
              <a:rPr lang="cs-CZ" dirty="0">
                <a:solidFill>
                  <a:srgbClr val="0000FF"/>
                </a:solidFill>
              </a:rPr>
              <a:t> 1360 - 1362)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CA81E20-48BC-4AE9-B1BA-D2BDEC725AD4}"/>
              </a:ext>
            </a:extLst>
          </p:cNvPr>
          <p:cNvSpPr txBox="1"/>
          <p:nvPr/>
        </p:nvSpPr>
        <p:spPr>
          <a:xfrm>
            <a:off x="7597534" y="5422163"/>
            <a:ext cx="4236097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Celkem nově vytvořených veřejných míst:   </a:t>
            </a:r>
          </a:p>
          <a:p>
            <a:pPr algn="ctr"/>
            <a:r>
              <a:rPr lang="cs-CZ" sz="3200" b="1" dirty="0"/>
              <a:t>160</a:t>
            </a:r>
            <a:r>
              <a:rPr lang="cs-CZ" sz="2800" b="1" dirty="0"/>
              <a:t> </a:t>
            </a:r>
            <a:r>
              <a:rPr lang="cs-CZ" b="1" dirty="0"/>
              <a:t>míst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8A5C8C9-D6BE-4D87-8F02-2BC2C228E8FD}"/>
              </a:ext>
            </a:extLst>
          </p:cNvPr>
          <p:cNvSpPr/>
          <p:nvPr/>
        </p:nvSpPr>
        <p:spPr>
          <a:xfrm>
            <a:off x="3112897" y="3110826"/>
            <a:ext cx="386083" cy="370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2B99E777-B4BD-4E5B-BF21-4AD7AC61D181}"/>
              </a:ext>
            </a:extLst>
          </p:cNvPr>
          <p:cNvSpPr/>
          <p:nvPr/>
        </p:nvSpPr>
        <p:spPr>
          <a:xfrm>
            <a:off x="5272831" y="2615262"/>
            <a:ext cx="386083" cy="370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BC2600E3-69B6-4C88-B9B0-F6559C774947}"/>
              </a:ext>
            </a:extLst>
          </p:cNvPr>
          <p:cNvSpPr/>
          <p:nvPr/>
        </p:nvSpPr>
        <p:spPr>
          <a:xfrm>
            <a:off x="5386872" y="4269644"/>
            <a:ext cx="386083" cy="370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A459D582-E6FD-4064-A3AE-82C8EFE29C63}"/>
              </a:ext>
            </a:extLst>
          </p:cNvPr>
          <p:cNvSpPr/>
          <p:nvPr/>
        </p:nvSpPr>
        <p:spPr>
          <a:xfrm>
            <a:off x="2964639" y="4856480"/>
            <a:ext cx="386083" cy="370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6330803D-692E-431F-B9CC-9B8AB6B207F1}"/>
              </a:ext>
            </a:extLst>
          </p:cNvPr>
          <p:cNvSpPr/>
          <p:nvPr/>
        </p:nvSpPr>
        <p:spPr>
          <a:xfrm>
            <a:off x="2507444" y="5268059"/>
            <a:ext cx="386083" cy="370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DDEDC524-1659-40A2-9D6D-8A57B263ECA2}"/>
              </a:ext>
            </a:extLst>
          </p:cNvPr>
          <p:cNvSpPr/>
          <p:nvPr/>
        </p:nvSpPr>
        <p:spPr>
          <a:xfrm>
            <a:off x="3137360" y="3548488"/>
            <a:ext cx="386083" cy="370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08789702-72BD-43E7-8329-C19407A8375A}"/>
              </a:ext>
            </a:extLst>
          </p:cNvPr>
          <p:cNvSpPr/>
          <p:nvPr/>
        </p:nvSpPr>
        <p:spPr>
          <a:xfrm>
            <a:off x="2764141" y="4423495"/>
            <a:ext cx="572277" cy="535524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A062EBDB-AC5E-4C99-9154-CB6BBE1181F2}"/>
              </a:ext>
            </a:extLst>
          </p:cNvPr>
          <p:cNvSpPr/>
          <p:nvPr/>
        </p:nvSpPr>
        <p:spPr>
          <a:xfrm>
            <a:off x="5565604" y="3926464"/>
            <a:ext cx="386083" cy="370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65BBD70A-3A88-44C7-9DBF-414402C82387}"/>
              </a:ext>
            </a:extLst>
          </p:cNvPr>
          <p:cNvSpPr txBox="1"/>
          <p:nvPr/>
        </p:nvSpPr>
        <p:spPr>
          <a:xfrm>
            <a:off x="2823199" y="5997339"/>
            <a:ext cx="4236097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Parkování pro rezidenty projektu </a:t>
            </a:r>
          </a:p>
          <a:p>
            <a:pPr algn="ctr"/>
            <a:r>
              <a:rPr lang="cs-CZ" sz="3200" b="1" dirty="0">
                <a:solidFill>
                  <a:srgbClr val="00B050"/>
                </a:solidFill>
              </a:rPr>
              <a:t>150</a:t>
            </a:r>
            <a:r>
              <a:rPr lang="cs-CZ" sz="2800" b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míst</a:t>
            </a:r>
          </a:p>
        </p:txBody>
      </p:sp>
      <p:sp>
        <p:nvSpPr>
          <p:cNvPr id="28" name="Šipka: dolů 27">
            <a:extLst>
              <a:ext uri="{FF2B5EF4-FFF2-40B4-BE49-F238E27FC236}">
                <a16:creationId xmlns:a16="http://schemas.microsoft.com/office/drawing/2014/main" id="{0F1C2C09-F6F4-43E2-8308-80F252750E52}"/>
              </a:ext>
            </a:extLst>
          </p:cNvPr>
          <p:cNvSpPr/>
          <p:nvPr/>
        </p:nvSpPr>
        <p:spPr>
          <a:xfrm>
            <a:off x="9657732" y="5028358"/>
            <a:ext cx="298580" cy="3194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702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7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7" grpId="0" animBg="1"/>
      <p:bldP spid="22" grpId="0" animBg="1"/>
      <p:bldP spid="2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EC5DD-832A-419C-E58C-47559290F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5357C8BA-A109-4F8E-83F7-1DECC0250B7C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153C6396-3FA2-5C59-ABFF-70E8518A3B33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463579C-4723-523B-B25F-3A81F819C82F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51D5062-F01B-A827-401C-F84A60B4747D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Doprava v klidu </a:t>
            </a:r>
            <a:endParaRPr lang="cs-CZ" sz="1200" b="1" spc="6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95E6985-9458-B953-BA3E-9C107EF57EF6}"/>
              </a:ext>
            </a:extLst>
          </p:cNvPr>
          <p:cNvSpPr txBox="1"/>
          <p:nvPr/>
        </p:nvSpPr>
        <p:spPr>
          <a:xfrm>
            <a:off x="7343776" y="691778"/>
            <a:ext cx="4972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 Parkování –  aktuální realizace 2026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6869D3C-4A9A-EBB4-BDE4-E3BCB21707FC}"/>
              </a:ext>
            </a:extLst>
          </p:cNvPr>
          <p:cNvSpPr txBox="1"/>
          <p:nvPr/>
        </p:nvSpPr>
        <p:spPr>
          <a:xfrm>
            <a:off x="7712119" y="1208150"/>
            <a:ext cx="4236097" cy="1415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 Celkem veřejné venkovní stání</a:t>
            </a:r>
          </a:p>
          <a:p>
            <a:pPr algn="ctr"/>
            <a:r>
              <a:rPr lang="cs-CZ" b="1" dirty="0"/>
              <a:t>18 + 24 + 10 + 22 + 2 + 12 + 16 </a:t>
            </a:r>
            <a:r>
              <a:rPr lang="cs-CZ" b="1"/>
              <a:t>+ 6 + 8</a:t>
            </a:r>
            <a:endParaRPr lang="cs-CZ" b="1" dirty="0"/>
          </a:p>
          <a:p>
            <a:pPr algn="ctr"/>
            <a:r>
              <a:rPr lang="cs-CZ" sz="3200" b="1" dirty="0">
                <a:solidFill>
                  <a:srgbClr val="FF0000"/>
                </a:solidFill>
              </a:rPr>
              <a:t>118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míst</a:t>
            </a:r>
          </a:p>
          <a:p>
            <a:pPr algn="ctr"/>
            <a:r>
              <a:rPr lang="cs-CZ" dirty="0">
                <a:solidFill>
                  <a:srgbClr val="FF0000"/>
                </a:solidFill>
              </a:rPr>
              <a:t>(požadavek ke kompenzaci 109 míst)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15A50B9-82E6-9833-69BC-8E71D4BFD0F9}"/>
              </a:ext>
            </a:extLst>
          </p:cNvPr>
          <p:cNvSpPr txBox="1"/>
          <p:nvPr/>
        </p:nvSpPr>
        <p:spPr>
          <a:xfrm>
            <a:off x="7688973" y="2710975"/>
            <a:ext cx="4236097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Další vnitřní stání v objektu Trio Radotín ve prospěch MČ Praha 16:   </a:t>
            </a:r>
          </a:p>
          <a:p>
            <a:pPr algn="ctr"/>
            <a:r>
              <a:rPr lang="cs-CZ" sz="3200" b="1" dirty="0">
                <a:solidFill>
                  <a:srgbClr val="0000FF"/>
                </a:solidFill>
              </a:rPr>
              <a:t>50</a:t>
            </a:r>
            <a:r>
              <a:rPr lang="cs-CZ" sz="2800" b="1" dirty="0">
                <a:solidFill>
                  <a:srgbClr val="0000FF"/>
                </a:solidFill>
              </a:rPr>
              <a:t> </a:t>
            </a:r>
            <a:r>
              <a:rPr lang="cs-CZ" b="1" dirty="0">
                <a:solidFill>
                  <a:srgbClr val="0000FF"/>
                </a:solidFill>
              </a:rPr>
              <a:t>míst</a:t>
            </a:r>
          </a:p>
          <a:p>
            <a:pPr algn="ctr"/>
            <a:r>
              <a:rPr lang="cs-CZ" dirty="0">
                <a:solidFill>
                  <a:srgbClr val="0000FF"/>
                </a:solidFill>
              </a:rPr>
              <a:t>(dlouhodobý pronájem občanům s trvalým bydlištěm na nám. Osvoboditelů, Prvomájová 1352 - 1359, </a:t>
            </a:r>
          </a:p>
          <a:p>
            <a:pPr algn="ctr"/>
            <a:r>
              <a:rPr lang="cs-CZ" dirty="0">
                <a:solidFill>
                  <a:srgbClr val="0000FF"/>
                </a:solidFill>
              </a:rPr>
              <a:t>Na </a:t>
            </a:r>
            <a:r>
              <a:rPr lang="cs-CZ" dirty="0" err="1">
                <a:solidFill>
                  <a:srgbClr val="0000FF"/>
                </a:solidFill>
              </a:rPr>
              <a:t>Betonce</a:t>
            </a:r>
            <a:r>
              <a:rPr lang="cs-CZ" dirty="0">
                <a:solidFill>
                  <a:srgbClr val="0000FF"/>
                </a:solidFill>
              </a:rPr>
              <a:t> 1360 - 1362)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263BE43-31C5-6DA4-4544-375F76172BFC}"/>
              </a:ext>
            </a:extLst>
          </p:cNvPr>
          <p:cNvSpPr txBox="1"/>
          <p:nvPr/>
        </p:nvSpPr>
        <p:spPr>
          <a:xfrm>
            <a:off x="7712118" y="5473867"/>
            <a:ext cx="4236097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Celkem nově vytvořených veřejných míst:   </a:t>
            </a:r>
          </a:p>
          <a:p>
            <a:pPr algn="ctr"/>
            <a:r>
              <a:rPr lang="cs-CZ" sz="3200" b="1" dirty="0"/>
              <a:t>168</a:t>
            </a:r>
            <a:r>
              <a:rPr lang="cs-CZ" sz="2800" b="1" dirty="0"/>
              <a:t> </a:t>
            </a:r>
            <a:r>
              <a:rPr lang="cs-CZ" b="1" dirty="0"/>
              <a:t>míst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118434F1-5209-34BE-4983-B4629B8CB809}"/>
              </a:ext>
            </a:extLst>
          </p:cNvPr>
          <p:cNvSpPr/>
          <p:nvPr/>
        </p:nvSpPr>
        <p:spPr>
          <a:xfrm>
            <a:off x="3112897" y="3293706"/>
            <a:ext cx="386083" cy="370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0C86E9C0-B551-95F9-1449-5CC9F3192B65}"/>
              </a:ext>
            </a:extLst>
          </p:cNvPr>
          <p:cNvSpPr/>
          <p:nvPr/>
        </p:nvSpPr>
        <p:spPr>
          <a:xfrm>
            <a:off x="5486191" y="2706702"/>
            <a:ext cx="386083" cy="370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2657E8AC-6635-1CAB-6BD9-78125ED54903}"/>
              </a:ext>
            </a:extLst>
          </p:cNvPr>
          <p:cNvSpPr/>
          <p:nvPr/>
        </p:nvSpPr>
        <p:spPr>
          <a:xfrm>
            <a:off x="5651032" y="4523644"/>
            <a:ext cx="386083" cy="370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D22C80B-6D13-6169-02CE-26E3F2EEDA4F}"/>
              </a:ext>
            </a:extLst>
          </p:cNvPr>
          <p:cNvSpPr/>
          <p:nvPr/>
        </p:nvSpPr>
        <p:spPr>
          <a:xfrm>
            <a:off x="2944319" y="5181600"/>
            <a:ext cx="386083" cy="370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C9AA1EAB-11EF-E7D6-932D-8D4297A0EEBE}"/>
              </a:ext>
            </a:extLst>
          </p:cNvPr>
          <p:cNvSpPr/>
          <p:nvPr/>
        </p:nvSpPr>
        <p:spPr>
          <a:xfrm>
            <a:off x="2456644" y="5552539"/>
            <a:ext cx="386083" cy="370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E18AB231-294E-1890-9D9C-DE79267C843B}"/>
              </a:ext>
            </a:extLst>
          </p:cNvPr>
          <p:cNvSpPr/>
          <p:nvPr/>
        </p:nvSpPr>
        <p:spPr>
          <a:xfrm>
            <a:off x="3137360" y="3751688"/>
            <a:ext cx="386083" cy="370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B32DDD2F-A882-3D43-A30F-E728E8AEE2C7}"/>
              </a:ext>
            </a:extLst>
          </p:cNvPr>
          <p:cNvSpPr/>
          <p:nvPr/>
        </p:nvSpPr>
        <p:spPr>
          <a:xfrm>
            <a:off x="2733661" y="4626695"/>
            <a:ext cx="572277" cy="535524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F2109478-A525-AE25-3393-10A092F7FAB5}"/>
              </a:ext>
            </a:extLst>
          </p:cNvPr>
          <p:cNvSpPr/>
          <p:nvPr/>
        </p:nvSpPr>
        <p:spPr>
          <a:xfrm>
            <a:off x="5768804" y="4170304"/>
            <a:ext cx="386083" cy="370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Šipka: dolů 27">
            <a:extLst>
              <a:ext uri="{FF2B5EF4-FFF2-40B4-BE49-F238E27FC236}">
                <a16:creationId xmlns:a16="http://schemas.microsoft.com/office/drawing/2014/main" id="{14EBE78A-DD5C-2379-6432-A6FF2063BAFC}"/>
              </a:ext>
            </a:extLst>
          </p:cNvPr>
          <p:cNvSpPr/>
          <p:nvPr/>
        </p:nvSpPr>
        <p:spPr>
          <a:xfrm>
            <a:off x="9657731" y="5044797"/>
            <a:ext cx="298580" cy="3194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7E1291-CED4-6B94-AE08-125735138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5" y="1007268"/>
            <a:ext cx="6949495" cy="4990071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67D9A36B-2871-DA15-4234-799EA30B7D8D}"/>
              </a:ext>
            </a:extLst>
          </p:cNvPr>
          <p:cNvSpPr txBox="1"/>
          <p:nvPr/>
        </p:nvSpPr>
        <p:spPr>
          <a:xfrm>
            <a:off x="2945119" y="5997339"/>
            <a:ext cx="4236097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Parkování pro rezidenty projektu </a:t>
            </a:r>
          </a:p>
          <a:p>
            <a:pPr algn="ctr"/>
            <a:r>
              <a:rPr lang="cs-CZ" sz="3200" b="1" dirty="0">
                <a:solidFill>
                  <a:srgbClr val="00B050"/>
                </a:solidFill>
              </a:rPr>
              <a:t>159 </a:t>
            </a:r>
            <a:r>
              <a:rPr lang="cs-CZ" b="1" dirty="0">
                <a:solidFill>
                  <a:srgbClr val="00B050"/>
                </a:solidFill>
              </a:rPr>
              <a:t>míst</a:t>
            </a:r>
          </a:p>
        </p:txBody>
      </p:sp>
    </p:spTree>
    <p:extLst>
      <p:ext uri="{BB962C8B-B14F-4D97-AF65-F5344CB8AC3E}">
        <p14:creationId xmlns:p14="http://schemas.microsoft.com/office/powerpoint/2010/main" val="296428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7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7" grpId="0" animBg="1"/>
      <p:bldP spid="22" grpId="0" animBg="1"/>
      <p:bldP spid="28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05AE3856-AEDD-41DB-99E8-DA6E4C91F93A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2BB742D6-D8F1-4240-82AE-A0332471A5E9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A81ADC-DB58-4F3B-B680-62E65ABED400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6B86E12-CE93-44F7-B5B3-94CCC145C4D7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Doprava v klidu</a:t>
            </a:r>
            <a:endParaRPr lang="cs-CZ" sz="1200" b="1" spc="6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98270C-C417-4BF8-9548-B580A100576C}"/>
              </a:ext>
            </a:extLst>
          </p:cNvPr>
          <p:cNvSpPr txBox="1"/>
          <p:nvPr/>
        </p:nvSpPr>
        <p:spPr>
          <a:xfrm>
            <a:off x="8392887" y="1232272"/>
            <a:ext cx="31793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Parkování – výhled po dokončení stavby nové úřední budovy</a:t>
            </a:r>
            <a:endParaRPr lang="cs-CZ" sz="28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431AA37-5012-4681-9284-112BAE179C31}"/>
              </a:ext>
            </a:extLst>
          </p:cNvPr>
          <p:cNvSpPr txBox="1"/>
          <p:nvPr/>
        </p:nvSpPr>
        <p:spPr>
          <a:xfrm>
            <a:off x="8160065" y="3471293"/>
            <a:ext cx="3896283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V rámci projektu radnice vznikne podzemní garáž</a:t>
            </a:r>
            <a:endParaRPr lang="cs-CZ" sz="1600" dirty="0"/>
          </a:p>
          <a:p>
            <a:pPr algn="ctr"/>
            <a:r>
              <a:rPr lang="cs-CZ" dirty="0">
                <a:solidFill>
                  <a:srgbClr val="FF0000"/>
                </a:solidFill>
              </a:rPr>
              <a:t>v počtu cca </a:t>
            </a:r>
            <a:r>
              <a:rPr lang="cs-CZ" sz="3200" b="1" dirty="0">
                <a:solidFill>
                  <a:srgbClr val="FF0000"/>
                </a:solidFill>
              </a:rPr>
              <a:t>32 </a:t>
            </a:r>
            <a:r>
              <a:rPr lang="cs-CZ" dirty="0">
                <a:solidFill>
                  <a:srgbClr val="FF0000"/>
                </a:solidFill>
              </a:rPr>
              <a:t>parkovacích stání </a:t>
            </a:r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B98BCB27-E08B-4AF4-94CF-E0A3BF48F69D}"/>
              </a:ext>
            </a:extLst>
          </p:cNvPr>
          <p:cNvSpPr/>
          <p:nvPr/>
        </p:nvSpPr>
        <p:spPr>
          <a:xfrm>
            <a:off x="9809627" y="4491191"/>
            <a:ext cx="298580" cy="3194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EF928FB-1639-4CA2-97FF-289C55792D78}"/>
              </a:ext>
            </a:extLst>
          </p:cNvPr>
          <p:cNvSpPr txBox="1"/>
          <p:nvPr/>
        </p:nvSpPr>
        <p:spPr>
          <a:xfrm>
            <a:off x="8150715" y="4868982"/>
            <a:ext cx="3896283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Ve  II. etapě  výstavby v centru Radotína je připravováno: </a:t>
            </a:r>
            <a:endParaRPr lang="cs-CZ" sz="1600" dirty="0"/>
          </a:p>
          <a:p>
            <a:pPr algn="ctr"/>
            <a:r>
              <a:rPr lang="cs-CZ" dirty="0">
                <a:solidFill>
                  <a:srgbClr val="FF0000"/>
                </a:solidFill>
              </a:rPr>
              <a:t>168 + 32 = </a:t>
            </a:r>
            <a:r>
              <a:rPr lang="cs-CZ" sz="3200" b="1" dirty="0">
                <a:solidFill>
                  <a:srgbClr val="FF0000"/>
                </a:solidFill>
              </a:rPr>
              <a:t>200 </a:t>
            </a:r>
            <a:r>
              <a:rPr lang="cs-CZ" dirty="0">
                <a:solidFill>
                  <a:srgbClr val="FF0000"/>
                </a:solidFill>
              </a:rPr>
              <a:t>parkovacích stání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62D67-274D-5A6F-384C-72CEC238E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2" y="929859"/>
            <a:ext cx="7741450" cy="553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41BC7A0-F57E-3300-131B-A4D9AB55A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3359" y="-1627519"/>
            <a:ext cx="6685282" cy="994032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DF5C945-6A24-8154-5CD9-A6C39A18C4E3}"/>
              </a:ext>
            </a:extLst>
          </p:cNvPr>
          <p:cNvSpPr txBox="1"/>
          <p:nvPr/>
        </p:nvSpPr>
        <p:spPr>
          <a:xfrm>
            <a:off x="2092960" y="1635760"/>
            <a:ext cx="8554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Přehled řešení zvýšené kapacity parkování v blízkosti nám. Osvoboditelů od roku 2016</a:t>
            </a:r>
          </a:p>
        </p:txBody>
      </p:sp>
    </p:spTree>
    <p:extLst>
      <p:ext uri="{BB962C8B-B14F-4D97-AF65-F5344CB8AC3E}">
        <p14:creationId xmlns:p14="http://schemas.microsoft.com/office/powerpoint/2010/main" val="3962852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7190F-FC23-E4F3-3B7F-1ADDF3A65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48AEF05-74BB-D423-50C9-085BBACE9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9068" y="-1398529"/>
            <a:ext cx="6751525" cy="954858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76AC4A5-BB00-5925-FAC2-869BBB236311}"/>
              </a:ext>
            </a:extLst>
          </p:cNvPr>
          <p:cNvSpPr txBox="1"/>
          <p:nvPr/>
        </p:nvSpPr>
        <p:spPr>
          <a:xfrm>
            <a:off x="2021840" y="2355651"/>
            <a:ext cx="89712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Přehled řešení zvýšené kapacity parkování v blízkosti nám. Osvoboditelů od roku 2016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983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F3837-F38D-B068-281D-D155937F5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C41456A-3E5F-8866-463B-5AFDA3D045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568982"/>
              </p:ext>
            </p:extLst>
          </p:nvPr>
        </p:nvGraphicFramePr>
        <p:xfrm>
          <a:off x="6651172" y="0"/>
          <a:ext cx="5619403" cy="6869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833396" imgH="4005176" progId="Acrobat.Document.DC">
                  <p:embed/>
                </p:oleObj>
              </mc:Choice>
              <mc:Fallback>
                <p:oleObj name="Acrobat Document" r:id="rId2" imgW="2833396" imgH="400517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51172" y="0"/>
                        <a:ext cx="5619403" cy="6869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ál 4">
            <a:extLst>
              <a:ext uri="{FF2B5EF4-FFF2-40B4-BE49-F238E27FC236}">
                <a16:creationId xmlns:a16="http://schemas.microsoft.com/office/drawing/2014/main" id="{752C2FE3-29E8-3898-E789-4C7E2FA60D51}"/>
              </a:ext>
            </a:extLst>
          </p:cNvPr>
          <p:cNvSpPr/>
          <p:nvPr/>
        </p:nvSpPr>
        <p:spPr>
          <a:xfrm>
            <a:off x="10718599" y="4745525"/>
            <a:ext cx="914400" cy="4979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30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DDF83A1-C264-65FB-2162-F6563CAB0884}"/>
              </a:ext>
            </a:extLst>
          </p:cNvPr>
          <p:cNvSpPr txBox="1"/>
          <p:nvPr/>
        </p:nvSpPr>
        <p:spPr>
          <a:xfrm>
            <a:off x="786148" y="691205"/>
            <a:ext cx="5970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Přehled řešení zvýšené kapacity parkování v blízkosti nám. Osvoboditelů od roku 2016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D25BF7D-E48C-E0DB-40EF-54998051926C}"/>
              </a:ext>
            </a:extLst>
          </p:cNvPr>
          <p:cNvSpPr txBox="1"/>
          <p:nvPr/>
        </p:nvSpPr>
        <p:spPr>
          <a:xfrm>
            <a:off x="786148" y="3110995"/>
            <a:ext cx="5560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MČ jedná s ÚZSVM o svěření pozemku </a:t>
            </a:r>
            <a:r>
              <a:rPr lang="cs-CZ" sz="2400" dirty="0" err="1"/>
              <a:t>parc</a:t>
            </a:r>
            <a:r>
              <a:rPr lang="cs-CZ" sz="2400" dirty="0"/>
              <a:t>. č. 1318/1 v </a:t>
            </a:r>
            <a:r>
              <a:rPr lang="cs-CZ" sz="2400" dirty="0" err="1"/>
              <a:t>k.ú</a:t>
            </a:r>
            <a:r>
              <a:rPr lang="cs-CZ" sz="2400" dirty="0"/>
              <a:t>. Radotín (areál bývalých stavebnin) – budoucí vybudování cca 30 parkovacích míst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BEB18C42-C183-2603-7F5E-F25F6F6696AC}"/>
              </a:ext>
            </a:extLst>
          </p:cNvPr>
          <p:cNvCxnSpPr>
            <a:cxnSpLocks/>
          </p:cNvCxnSpPr>
          <p:nvPr/>
        </p:nvCxnSpPr>
        <p:spPr>
          <a:xfrm>
            <a:off x="6096000" y="3972560"/>
            <a:ext cx="4461933" cy="955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800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05AE3856-AEDD-41DB-99E8-DA6E4C91F93A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2BB742D6-D8F1-4240-82AE-A0332471A5E9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A81ADC-DB58-4F3B-B680-62E65ABED400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6B86E12-CE93-44F7-B5B3-94CCC145C4D7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Dopravní řešení, doprava v klidu</a:t>
            </a:r>
            <a:endParaRPr lang="cs-CZ" sz="1200" b="1" spc="6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98270C-C417-4BF8-9548-B580A100576C}"/>
              </a:ext>
            </a:extLst>
          </p:cNvPr>
          <p:cNvSpPr txBox="1"/>
          <p:nvPr/>
        </p:nvSpPr>
        <p:spPr>
          <a:xfrm>
            <a:off x="6901543" y="929859"/>
            <a:ext cx="529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09E334-A73D-4E92-BE08-346478C2F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61" y="920273"/>
            <a:ext cx="8353272" cy="536137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BA18668-E385-456F-8E94-4D6344887565}"/>
              </a:ext>
            </a:extLst>
          </p:cNvPr>
          <p:cNvSpPr txBox="1"/>
          <p:nvPr/>
        </p:nvSpPr>
        <p:spPr>
          <a:xfrm>
            <a:off x="8442973" y="1282312"/>
            <a:ext cx="2912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E4A938E-3CB2-49D4-9C1E-94E182E9A7E6}"/>
              </a:ext>
            </a:extLst>
          </p:cNvPr>
          <p:cNvSpPr/>
          <p:nvPr/>
        </p:nvSpPr>
        <p:spPr>
          <a:xfrm rot="20566472">
            <a:off x="6720977" y="1916994"/>
            <a:ext cx="516894" cy="5950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P+R 176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C8DC40B-E0F7-42BA-A001-AD6BBA95486B}"/>
              </a:ext>
            </a:extLst>
          </p:cNvPr>
          <p:cNvSpPr/>
          <p:nvPr/>
        </p:nvSpPr>
        <p:spPr>
          <a:xfrm rot="20380181">
            <a:off x="4426838" y="4669137"/>
            <a:ext cx="286170" cy="10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29401D7-7B46-431A-A5AC-5BF3AD1DA955}"/>
              </a:ext>
            </a:extLst>
          </p:cNvPr>
          <p:cNvSpPr txBox="1"/>
          <p:nvPr/>
        </p:nvSpPr>
        <p:spPr>
          <a:xfrm rot="20344059">
            <a:off x="4315184" y="4622615"/>
            <a:ext cx="686719" cy="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700" dirty="0">
                <a:solidFill>
                  <a:srgbClr val="FF0000"/>
                </a:solidFill>
              </a:rPr>
              <a:t>P 26+2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593B5F3-D4E2-47E7-BA84-F70DAE5FDFFC}"/>
              </a:ext>
            </a:extLst>
          </p:cNvPr>
          <p:cNvSpPr/>
          <p:nvPr/>
        </p:nvSpPr>
        <p:spPr>
          <a:xfrm rot="20399146">
            <a:off x="3207449" y="4541919"/>
            <a:ext cx="262244" cy="96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6B28A9C-D2AB-45F5-B50B-2FD36F628E0D}"/>
              </a:ext>
            </a:extLst>
          </p:cNvPr>
          <p:cNvSpPr txBox="1"/>
          <p:nvPr/>
        </p:nvSpPr>
        <p:spPr>
          <a:xfrm rot="20344059">
            <a:off x="3134860" y="4467297"/>
            <a:ext cx="686719" cy="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700" dirty="0">
                <a:solidFill>
                  <a:srgbClr val="FF0000"/>
                </a:solidFill>
              </a:rPr>
              <a:t>P 42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A163B39-CBEF-B077-3497-ED314DDCC3EA}"/>
              </a:ext>
            </a:extLst>
          </p:cNvPr>
          <p:cNvSpPr txBox="1"/>
          <p:nvPr/>
        </p:nvSpPr>
        <p:spPr>
          <a:xfrm>
            <a:off x="8751598" y="935905"/>
            <a:ext cx="335912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Budoucí režim dopravy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err="1"/>
              <a:t>zjednosměrnění</a:t>
            </a:r>
            <a:r>
              <a:rPr lang="cs-CZ" sz="2400" b="1" dirty="0"/>
              <a:t> nově budované obchodní třídy od ulice Na </a:t>
            </a:r>
            <a:r>
              <a:rPr lang="cs-CZ" sz="2400" b="1" dirty="0" err="1"/>
              <a:t>Betonce</a:t>
            </a:r>
            <a:r>
              <a:rPr lang="cs-CZ" sz="2400" dirty="0"/>
              <a:t> (z důvodu znemožnění průjezdu pro přijíždějící řidiče z oblasti </a:t>
            </a:r>
            <a:r>
              <a:rPr lang="cs-CZ" sz="2400" dirty="0" err="1"/>
              <a:t>Poberouní</a:t>
            </a:r>
            <a:r>
              <a:rPr lang="cs-CZ" sz="2400" dirty="0"/>
              <a:t> směrem do Prahy v dopravních špičkách)</a:t>
            </a:r>
          </a:p>
        </p:txBody>
      </p:sp>
    </p:spTree>
    <p:extLst>
      <p:ext uri="{BB962C8B-B14F-4D97-AF65-F5344CB8AC3E}">
        <p14:creationId xmlns:p14="http://schemas.microsoft.com/office/powerpoint/2010/main" val="3987093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05AE3856-AEDD-41DB-99E8-DA6E4C91F93A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2BB742D6-D8F1-4240-82AE-A0332471A5E9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A81ADC-DB58-4F3B-B680-62E65ABED400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6B86E12-CE93-44F7-B5B3-94CCC145C4D7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Doprava v klidu</a:t>
            </a:r>
            <a:endParaRPr lang="cs-CZ" sz="1200" b="1" spc="6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022307E-B310-4620-AF2B-BB9A72B87AF1}"/>
              </a:ext>
            </a:extLst>
          </p:cNvPr>
          <p:cNvSpPr txBox="1"/>
          <p:nvPr/>
        </p:nvSpPr>
        <p:spPr>
          <a:xfrm>
            <a:off x="1677955" y="1419367"/>
            <a:ext cx="8836090" cy="46782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u="sng" dirty="0">
                <a:solidFill>
                  <a:srgbClr val="FF0000"/>
                </a:solidFill>
              </a:rPr>
              <a:t>Vyvážený koncept pro parkování v budoucím centru Radotína</a:t>
            </a:r>
          </a:p>
          <a:p>
            <a:pPr algn="ctr"/>
            <a:endParaRPr lang="cs-CZ" sz="10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2400" dirty="0"/>
              <a:t>respektovat a minimálně zachovat parkovací bilanci z </a:t>
            </a:r>
            <a:r>
              <a:rPr lang="cs-CZ" sz="2400" dirty="0" err="1"/>
              <a:t>předzahájení</a:t>
            </a:r>
            <a:r>
              <a:rPr lang="cs-CZ" sz="2400" dirty="0"/>
              <a:t> investiční činnosti pro </a:t>
            </a:r>
            <a:r>
              <a:rPr lang="cs-CZ" sz="2400" b="1" dirty="0"/>
              <a:t>„místní“ </a:t>
            </a:r>
            <a:r>
              <a:rPr lang="cs-CZ" sz="2400" dirty="0"/>
              <a:t>obyvatele (kolaudovaná parkovací místa a nekolaudovaná místa na odstavné ploše)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2400" dirty="0"/>
              <a:t>nastavení dostupného </a:t>
            </a:r>
            <a:r>
              <a:rPr lang="cs-CZ" sz="2400" b="1" dirty="0"/>
              <a:t>krátkodobého parkování pro „služby“</a:t>
            </a:r>
          </a:p>
          <a:p>
            <a:pPr algn="ctr"/>
            <a:endParaRPr lang="cs-CZ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2400" dirty="0"/>
              <a:t>z centra </a:t>
            </a:r>
            <a:r>
              <a:rPr lang="cs-CZ" sz="2400" b="1" dirty="0"/>
              <a:t>nevytvářet „jednu velkou parkovací plochu“ </a:t>
            </a:r>
          </a:p>
          <a:p>
            <a:pPr algn="ctr"/>
            <a:endParaRPr lang="cs-CZ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2400" dirty="0"/>
              <a:t>parkování v centru </a:t>
            </a:r>
            <a:r>
              <a:rPr lang="cs-CZ" sz="2400" b="1" dirty="0"/>
              <a:t>by nemělo být prioritně </a:t>
            </a:r>
            <a:r>
              <a:rPr lang="cs-CZ" sz="2400" dirty="0"/>
              <a:t>využíváno lidmi z </a:t>
            </a:r>
            <a:r>
              <a:rPr lang="cs-CZ" sz="2400" dirty="0" err="1"/>
              <a:t>Poberouní</a:t>
            </a:r>
            <a:r>
              <a:rPr lang="cs-CZ" sz="2400" dirty="0"/>
              <a:t> jako „P+R“ parking – k tomu bude sloužit budoucí nový objekt P+R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3E08E5B-B00E-4D72-A0E3-BC4C1DFFC4EB}"/>
              </a:ext>
            </a:extLst>
          </p:cNvPr>
          <p:cNvSpPr txBox="1"/>
          <p:nvPr/>
        </p:nvSpPr>
        <p:spPr>
          <a:xfrm>
            <a:off x="2438148" y="896147"/>
            <a:ext cx="731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Cíl řešení dopravy v klidu: </a:t>
            </a:r>
          </a:p>
        </p:txBody>
      </p:sp>
    </p:spTree>
    <p:extLst>
      <p:ext uri="{BB962C8B-B14F-4D97-AF65-F5344CB8AC3E}">
        <p14:creationId xmlns:p14="http://schemas.microsoft.com/office/powerpoint/2010/main" val="190720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05AE3856-AEDD-41DB-99E8-DA6E4C91F93A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2BB742D6-D8F1-4240-82AE-A0332471A5E9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A81ADC-DB58-4F3B-B680-62E65ABED400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6B86E12-CE93-44F7-B5B3-94CCC145C4D7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Dopravní řešení, doprava v klidu</a:t>
            </a:r>
            <a:endParaRPr lang="cs-CZ" sz="1200" b="1" spc="6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98270C-C417-4BF8-9548-B580A100576C}"/>
              </a:ext>
            </a:extLst>
          </p:cNvPr>
          <p:cNvSpPr txBox="1"/>
          <p:nvPr/>
        </p:nvSpPr>
        <p:spPr>
          <a:xfrm>
            <a:off x="6901543" y="1662259"/>
            <a:ext cx="529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09E334-A73D-4E92-BE08-346478C2F3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07" t="43549" r="35047" b="9948"/>
          <a:stretch/>
        </p:blipFill>
        <p:spPr>
          <a:xfrm>
            <a:off x="168141" y="843280"/>
            <a:ext cx="8283915" cy="53848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BA18668-E385-456F-8E94-4D6344887565}"/>
              </a:ext>
            </a:extLst>
          </p:cNvPr>
          <p:cNvSpPr txBox="1"/>
          <p:nvPr/>
        </p:nvSpPr>
        <p:spPr>
          <a:xfrm>
            <a:off x="8787322" y="751343"/>
            <a:ext cx="334379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Důležité realizace dopravních staveb v blízkosti Centra Radotín uskutečněné v minulých letech</a:t>
            </a:r>
          </a:p>
          <a:p>
            <a:pPr algn="ctr"/>
            <a:endParaRPr lang="cs-CZ" sz="2400" b="1" dirty="0">
              <a:solidFill>
                <a:srgbClr val="FF0000"/>
              </a:solidFill>
            </a:endParaRPr>
          </a:p>
          <a:p>
            <a:pPr algn="ctr"/>
            <a:r>
              <a:rPr lang="cs-CZ" sz="2400" b="1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3520EF8-9DA9-4994-B9BE-0754FF090008}"/>
              </a:ext>
            </a:extLst>
          </p:cNvPr>
          <p:cNvSpPr/>
          <p:nvPr/>
        </p:nvSpPr>
        <p:spPr>
          <a:xfrm>
            <a:off x="1296446" y="4420635"/>
            <a:ext cx="1017037" cy="970383"/>
          </a:xfrm>
          <a:prstGeom prst="ellips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9DFE562-F270-4C59-97B2-E3755FFFA1E8}"/>
              </a:ext>
            </a:extLst>
          </p:cNvPr>
          <p:cNvSpPr/>
          <p:nvPr/>
        </p:nvSpPr>
        <p:spPr>
          <a:xfrm>
            <a:off x="6876652" y="3754821"/>
            <a:ext cx="1017037" cy="970383"/>
          </a:xfrm>
          <a:prstGeom prst="ellips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B634BE0-DE81-41DA-BE52-6C2355D73428}"/>
              </a:ext>
            </a:extLst>
          </p:cNvPr>
          <p:cNvSpPr txBox="1"/>
          <p:nvPr/>
        </p:nvSpPr>
        <p:spPr>
          <a:xfrm>
            <a:off x="8890631" y="2662905"/>
            <a:ext cx="3181781" cy="120032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  <a:p>
            <a:pPr algn="ctr"/>
            <a:r>
              <a:rPr lang="cs-CZ" b="1" dirty="0"/>
              <a:t>REALIZACE KŘIŽOVATKY 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03/2021 – 05/2022</a:t>
            </a:r>
          </a:p>
          <a:p>
            <a:pPr algn="ctr"/>
            <a:endParaRPr lang="cs-CZ" b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D088E9A-842C-4A5A-9E72-5BB7AB1734CD}"/>
              </a:ext>
            </a:extLst>
          </p:cNvPr>
          <p:cNvSpPr txBox="1"/>
          <p:nvPr/>
        </p:nvSpPr>
        <p:spPr>
          <a:xfrm>
            <a:off x="8842078" y="4167163"/>
            <a:ext cx="3181781" cy="147732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  <a:p>
            <a:pPr algn="ctr"/>
            <a:r>
              <a:rPr lang="cs-CZ" b="1" dirty="0"/>
              <a:t>Definitivní UZAVÍRKA PŘEJEZDU ul. Na </a:t>
            </a:r>
            <a:r>
              <a:rPr lang="cs-CZ" b="1" dirty="0" err="1"/>
              <a:t>Betonce</a:t>
            </a:r>
            <a:r>
              <a:rPr lang="cs-CZ" b="1" dirty="0"/>
              <a:t> 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konec roku 2022</a:t>
            </a:r>
          </a:p>
          <a:p>
            <a:pPr algn="ctr"/>
            <a:endParaRPr lang="cs-CZ" b="1" dirty="0"/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67E1595D-1D0C-4EAD-91A0-EE4368E83ADF}"/>
              </a:ext>
            </a:extLst>
          </p:cNvPr>
          <p:cNvSpPr/>
          <p:nvPr/>
        </p:nvSpPr>
        <p:spPr>
          <a:xfrm>
            <a:off x="10255869" y="3849090"/>
            <a:ext cx="248106" cy="3909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F9B99929-7D8B-469A-BE8B-44888C0C1D95}"/>
              </a:ext>
            </a:extLst>
          </p:cNvPr>
          <p:cNvSpPr/>
          <p:nvPr/>
        </p:nvSpPr>
        <p:spPr>
          <a:xfrm rot="20514187">
            <a:off x="6203703" y="3561423"/>
            <a:ext cx="501927" cy="1689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B2F272CA-C3DF-43A9-BB1F-D8517BCA536F}"/>
              </a:ext>
            </a:extLst>
          </p:cNvPr>
          <p:cNvSpPr/>
          <p:nvPr/>
        </p:nvSpPr>
        <p:spPr>
          <a:xfrm rot="20380181">
            <a:off x="6281291" y="3605094"/>
            <a:ext cx="324934" cy="97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05CD662-4DB1-4149-B179-EDC873DF20ED}"/>
              </a:ext>
            </a:extLst>
          </p:cNvPr>
          <p:cNvSpPr txBox="1"/>
          <p:nvPr/>
        </p:nvSpPr>
        <p:spPr>
          <a:xfrm rot="20344059">
            <a:off x="6109437" y="3555890"/>
            <a:ext cx="567168" cy="180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cs-CZ" sz="1050" b="1" dirty="0">
                <a:solidFill>
                  <a:srgbClr val="FF0000"/>
                </a:solidFill>
              </a:rPr>
              <a:t>P 26+2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6997FBD7-943C-44E6-A22D-43D6A18B93D2}"/>
              </a:ext>
            </a:extLst>
          </p:cNvPr>
          <p:cNvSpPr/>
          <p:nvPr/>
        </p:nvSpPr>
        <p:spPr>
          <a:xfrm rot="20399146">
            <a:off x="5065079" y="3477206"/>
            <a:ext cx="297767" cy="91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B949867-5759-4D43-A26D-9FCFF34F5703}"/>
              </a:ext>
            </a:extLst>
          </p:cNvPr>
          <p:cNvSpPr txBox="1"/>
          <p:nvPr/>
        </p:nvSpPr>
        <p:spPr>
          <a:xfrm rot="20344059">
            <a:off x="3836566" y="3209129"/>
            <a:ext cx="557747" cy="28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P 42</a:t>
            </a:r>
          </a:p>
        </p:txBody>
      </p:sp>
    </p:spTree>
    <p:extLst>
      <p:ext uri="{BB962C8B-B14F-4D97-AF65-F5344CB8AC3E}">
        <p14:creationId xmlns:p14="http://schemas.microsoft.com/office/powerpoint/2010/main" val="50000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4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05AE3856-AEDD-41DB-99E8-DA6E4C91F93A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2BB742D6-D8F1-4240-82AE-A0332471A5E9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A81ADC-DB58-4F3B-B680-62E65ABED400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6B86E12-CE93-44F7-B5B3-94CCC145C4D7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Dopravní řešení, doprava v klidu</a:t>
            </a:r>
            <a:endParaRPr lang="cs-CZ" sz="1200" b="1" spc="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96D428-B5DD-49C5-98DB-EEE7CD8DA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08" y="771227"/>
            <a:ext cx="8057404" cy="568120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D7DE21E0-324A-485A-A871-B6B783A9B570}"/>
              </a:ext>
            </a:extLst>
          </p:cNvPr>
          <p:cNvSpPr txBox="1"/>
          <p:nvPr/>
        </p:nvSpPr>
        <p:spPr>
          <a:xfrm>
            <a:off x="8643580" y="2925556"/>
            <a:ext cx="2912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940CA90-D46D-4451-8D6A-478D4B1F183B}"/>
              </a:ext>
            </a:extLst>
          </p:cNvPr>
          <p:cNvSpPr txBox="1"/>
          <p:nvPr/>
        </p:nvSpPr>
        <p:spPr>
          <a:xfrm>
            <a:off x="8483600" y="3588213"/>
            <a:ext cx="350243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BEZPEČNÉ</a:t>
            </a:r>
            <a:r>
              <a:rPr lang="cs-CZ" dirty="0"/>
              <a:t> propojení centra se oblastí, kde se nacházejí  </a:t>
            </a:r>
            <a:r>
              <a:rPr lang="cs-CZ" b="1" dirty="0"/>
              <a:t>ŠKOLNÍ BUDOVY 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3406A8D-F89B-457F-81E5-CD860396A73B}"/>
              </a:ext>
            </a:extLst>
          </p:cNvPr>
          <p:cNvSpPr txBox="1"/>
          <p:nvPr/>
        </p:nvSpPr>
        <p:spPr>
          <a:xfrm>
            <a:off x="8483600" y="2857459"/>
            <a:ext cx="35024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NOVÁ LÁVKA PRO PĚŠÍ A CYKLISTY 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otevření 1.9.2023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59A5157-839E-498C-B75E-78FBA53DD526}"/>
              </a:ext>
            </a:extLst>
          </p:cNvPr>
          <p:cNvSpPr txBox="1"/>
          <p:nvPr/>
        </p:nvSpPr>
        <p:spPr>
          <a:xfrm>
            <a:off x="8483602" y="4595966"/>
            <a:ext cx="35024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Návaznost na nový </a:t>
            </a:r>
            <a:r>
              <a:rPr lang="cs-CZ" b="1" dirty="0"/>
              <a:t>PODCHOD od nádraží 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822CE30-8B95-13DB-86D5-2B300E79FFCE}"/>
              </a:ext>
            </a:extLst>
          </p:cNvPr>
          <p:cNvSpPr txBox="1"/>
          <p:nvPr/>
        </p:nvSpPr>
        <p:spPr>
          <a:xfrm>
            <a:off x="8349626" y="929859"/>
            <a:ext cx="3751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Důležité realizace dopravních staveb v blízkosti Centra Radotín, uskutečněné v minulých letech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11809ED-EFF8-C8E8-9F30-CBEBAEB4A040}"/>
              </a:ext>
            </a:extLst>
          </p:cNvPr>
          <p:cNvSpPr txBox="1"/>
          <p:nvPr/>
        </p:nvSpPr>
        <p:spPr>
          <a:xfrm>
            <a:off x="8483600" y="5316440"/>
            <a:ext cx="350243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Vybudování </a:t>
            </a:r>
            <a:r>
              <a:rPr lang="cs-CZ" b="1" dirty="0"/>
              <a:t>ROZŠÍŘENÉHO VSTUPU do podchodu Z ULICE NA BETONCE </a:t>
            </a:r>
            <a:r>
              <a:rPr lang="cs-CZ" dirty="0"/>
              <a:t>směřujícího bezbariérově na vlakové nádraží.</a:t>
            </a: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818322D6-0F9F-18E4-2382-718CB0038D09}"/>
              </a:ext>
            </a:extLst>
          </p:cNvPr>
          <p:cNvCxnSpPr>
            <a:cxnSpLocks/>
          </p:cNvCxnSpPr>
          <p:nvPr/>
        </p:nvCxnSpPr>
        <p:spPr>
          <a:xfrm flipH="1" flipV="1">
            <a:off x="8148320" y="2164080"/>
            <a:ext cx="276892" cy="34442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E6B10F28-4C61-D7AA-DF34-C908460C1B91}"/>
              </a:ext>
            </a:extLst>
          </p:cNvPr>
          <p:cNvCxnSpPr>
            <a:cxnSpLocks/>
          </p:cNvCxnSpPr>
          <p:nvPr/>
        </p:nvCxnSpPr>
        <p:spPr>
          <a:xfrm flipH="1">
            <a:off x="6897350" y="3335187"/>
            <a:ext cx="1558342" cy="2754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26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05AE3856-AEDD-41DB-99E8-DA6E4C91F93A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2BB742D6-D8F1-4240-82AE-A0332471A5E9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A81ADC-DB58-4F3B-B680-62E65ABED400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6B86E12-CE93-44F7-B5B3-94CCC145C4D7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Dopravní řešení, doprava v klidu</a:t>
            </a:r>
            <a:endParaRPr lang="cs-CZ" sz="1200" b="1" spc="6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98270C-C417-4BF8-9548-B580A100576C}"/>
              </a:ext>
            </a:extLst>
          </p:cNvPr>
          <p:cNvSpPr txBox="1"/>
          <p:nvPr/>
        </p:nvSpPr>
        <p:spPr>
          <a:xfrm>
            <a:off x="6756541" y="929859"/>
            <a:ext cx="529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038ADBE-C190-4A41-908B-A111D5B17E08}"/>
              </a:ext>
            </a:extLst>
          </p:cNvPr>
          <p:cNvSpPr txBox="1"/>
          <p:nvPr/>
        </p:nvSpPr>
        <p:spPr>
          <a:xfrm>
            <a:off x="8255983" y="899680"/>
            <a:ext cx="3755455" cy="221599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Řešení náhradního parkování 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po dobu výstavby Centra Radotín 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pro občany z</a:t>
            </a:r>
          </a:p>
          <a:p>
            <a:pPr algn="ctr"/>
            <a:r>
              <a:rPr lang="cs-CZ" dirty="0">
                <a:solidFill>
                  <a:srgbClr val="0000FF"/>
                </a:solidFill>
              </a:rPr>
              <a:t>nám. Osvoboditelů, </a:t>
            </a:r>
          </a:p>
          <a:p>
            <a:pPr algn="ctr"/>
            <a:r>
              <a:rPr lang="cs-CZ" dirty="0">
                <a:solidFill>
                  <a:srgbClr val="0000FF"/>
                </a:solidFill>
              </a:rPr>
              <a:t>Prvomájová 1352 - 1359, </a:t>
            </a:r>
          </a:p>
          <a:p>
            <a:pPr algn="ctr"/>
            <a:r>
              <a:rPr lang="cs-CZ" dirty="0">
                <a:solidFill>
                  <a:srgbClr val="0000FF"/>
                </a:solidFill>
              </a:rPr>
              <a:t>Na </a:t>
            </a:r>
            <a:r>
              <a:rPr lang="cs-CZ" dirty="0" err="1">
                <a:solidFill>
                  <a:srgbClr val="0000FF"/>
                </a:solidFill>
              </a:rPr>
              <a:t>Betonce</a:t>
            </a:r>
            <a:r>
              <a:rPr lang="cs-CZ" dirty="0">
                <a:solidFill>
                  <a:srgbClr val="0000FF"/>
                </a:solidFill>
              </a:rPr>
              <a:t> 1360 - 1362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AFD48CA-5E1B-44FB-AE69-E03712EC2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02" y="706620"/>
            <a:ext cx="7939093" cy="6055116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F6F5E3D1-EF46-4C83-BDA3-2305AC2A93BA}"/>
              </a:ext>
            </a:extLst>
          </p:cNvPr>
          <p:cNvSpPr/>
          <p:nvPr/>
        </p:nvSpPr>
        <p:spPr>
          <a:xfrm rot="19637387">
            <a:off x="4434864" y="1696512"/>
            <a:ext cx="609990" cy="11737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A58C501C-F4E1-406A-B864-FC45EFC8E015}"/>
              </a:ext>
            </a:extLst>
          </p:cNvPr>
          <p:cNvSpPr/>
          <p:nvPr/>
        </p:nvSpPr>
        <p:spPr>
          <a:xfrm rot="19844874">
            <a:off x="1652440" y="5671688"/>
            <a:ext cx="652054" cy="4228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892666D-B9FD-4E55-AE2C-368B741D1B1B}"/>
              </a:ext>
            </a:extLst>
          </p:cNvPr>
          <p:cNvSpPr txBox="1"/>
          <p:nvPr/>
        </p:nvSpPr>
        <p:spPr>
          <a:xfrm>
            <a:off x="8316943" y="4764780"/>
            <a:ext cx="26206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Na místě kotelny :   45+35</a:t>
            </a:r>
            <a:endParaRPr lang="cs-CZ" b="1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9D64471A-4067-4304-9DF3-E7CE19C5F813}"/>
              </a:ext>
            </a:extLst>
          </p:cNvPr>
          <p:cNvSpPr txBox="1"/>
          <p:nvPr/>
        </p:nvSpPr>
        <p:spPr>
          <a:xfrm>
            <a:off x="8325115" y="3376961"/>
            <a:ext cx="26206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Pod Sokolovnou:   150</a:t>
            </a:r>
            <a:endParaRPr lang="cs-CZ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12E944A-D43E-0161-D4BB-E5CCE768F051}"/>
              </a:ext>
            </a:extLst>
          </p:cNvPr>
          <p:cNvSpPr/>
          <p:nvPr/>
        </p:nvSpPr>
        <p:spPr>
          <a:xfrm rot="19844874">
            <a:off x="1998567" y="6095137"/>
            <a:ext cx="512889" cy="2088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7323DE92-9065-C82E-6079-9A72953E6759}"/>
              </a:ext>
            </a:extLst>
          </p:cNvPr>
          <p:cNvCxnSpPr>
            <a:cxnSpLocks/>
          </p:cNvCxnSpPr>
          <p:nvPr/>
        </p:nvCxnSpPr>
        <p:spPr>
          <a:xfrm flipH="1">
            <a:off x="2490429" y="4995333"/>
            <a:ext cx="5747638" cy="887775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B1F8A2F0-4951-7582-7628-E4549AE481EA}"/>
              </a:ext>
            </a:extLst>
          </p:cNvPr>
          <p:cNvCxnSpPr/>
          <p:nvPr/>
        </p:nvCxnSpPr>
        <p:spPr>
          <a:xfrm flipH="1" flipV="1">
            <a:off x="5364248" y="2658533"/>
            <a:ext cx="2873819" cy="903094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87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05AE3856-AEDD-41DB-99E8-DA6E4C91F93A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2BB742D6-D8F1-4240-82AE-A0332471A5E9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A81ADC-DB58-4F3B-B680-62E65ABED400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6B86E12-CE93-44F7-B5B3-94CCC145C4D7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Dopravní řešení, doprava v klidu</a:t>
            </a:r>
            <a:endParaRPr lang="cs-CZ" sz="1200" b="1" spc="6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98270C-C417-4BF8-9548-B580A100576C}"/>
              </a:ext>
            </a:extLst>
          </p:cNvPr>
          <p:cNvSpPr txBox="1"/>
          <p:nvPr/>
        </p:nvSpPr>
        <p:spPr>
          <a:xfrm>
            <a:off x="6756541" y="929859"/>
            <a:ext cx="529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3BB2C23-32F1-4A95-B0FD-A230D0DBB2EB}"/>
              </a:ext>
            </a:extLst>
          </p:cNvPr>
          <p:cNvSpPr txBox="1"/>
          <p:nvPr/>
        </p:nvSpPr>
        <p:spPr>
          <a:xfrm>
            <a:off x="842473" y="987915"/>
            <a:ext cx="10405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Staveništní doprava po dobu výstavby </a:t>
            </a:r>
          </a:p>
          <a:p>
            <a:pPr algn="ctr"/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EE7E6F9-5807-4B8C-A411-FF2BC4F7F9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t="17986" r="14469" b="17651"/>
          <a:stretch/>
        </p:blipFill>
        <p:spPr>
          <a:xfrm>
            <a:off x="1289823" y="1453291"/>
            <a:ext cx="9480043" cy="4924698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37970893-CE4A-46CF-BB6F-FBE2CAB81615}"/>
              </a:ext>
            </a:extLst>
          </p:cNvPr>
          <p:cNvSpPr/>
          <p:nvPr/>
        </p:nvSpPr>
        <p:spPr>
          <a:xfrm>
            <a:off x="2989029" y="3378942"/>
            <a:ext cx="2006081" cy="200141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ve tvaru U 8">
            <a:extLst>
              <a:ext uri="{FF2B5EF4-FFF2-40B4-BE49-F238E27FC236}">
                <a16:creationId xmlns:a16="http://schemas.microsoft.com/office/drawing/2014/main" id="{526933E7-E74A-42E6-AC8C-A5F2FDB4999A}"/>
              </a:ext>
            </a:extLst>
          </p:cNvPr>
          <p:cNvSpPr/>
          <p:nvPr/>
        </p:nvSpPr>
        <p:spPr>
          <a:xfrm rot="4126823">
            <a:off x="8310337" y="3750934"/>
            <a:ext cx="528652" cy="468813"/>
          </a:xfrm>
          <a:prstGeom prst="utur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8CC02716-6475-43C0-B9A9-52B538B3D545}"/>
              </a:ext>
            </a:extLst>
          </p:cNvPr>
          <p:cNvSpPr/>
          <p:nvPr/>
        </p:nvSpPr>
        <p:spPr>
          <a:xfrm rot="20329560">
            <a:off x="5123204" y="4426041"/>
            <a:ext cx="3211263" cy="2715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: doprava 20">
            <a:extLst>
              <a:ext uri="{FF2B5EF4-FFF2-40B4-BE49-F238E27FC236}">
                <a16:creationId xmlns:a16="http://schemas.microsoft.com/office/drawing/2014/main" id="{69A3F9C5-78AF-4EE6-944C-6492AD1FF2A7}"/>
              </a:ext>
            </a:extLst>
          </p:cNvPr>
          <p:cNvSpPr/>
          <p:nvPr/>
        </p:nvSpPr>
        <p:spPr>
          <a:xfrm rot="20329560" flipH="1">
            <a:off x="5177486" y="4673587"/>
            <a:ext cx="3254674" cy="2535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Šipka: kruhová 26">
            <a:extLst>
              <a:ext uri="{FF2B5EF4-FFF2-40B4-BE49-F238E27FC236}">
                <a16:creationId xmlns:a16="http://schemas.microsoft.com/office/drawing/2014/main" id="{79A6853D-58AC-44B5-9471-DBD57F0E5155}"/>
              </a:ext>
            </a:extLst>
          </p:cNvPr>
          <p:cNvSpPr/>
          <p:nvPr/>
        </p:nvSpPr>
        <p:spPr>
          <a:xfrm>
            <a:off x="3470121" y="4088914"/>
            <a:ext cx="875960" cy="92370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585523"/>
              <a:gd name="adj5" fmla="val 125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8" name="Šipka: kruhová 27">
            <a:extLst>
              <a:ext uri="{FF2B5EF4-FFF2-40B4-BE49-F238E27FC236}">
                <a16:creationId xmlns:a16="http://schemas.microsoft.com/office/drawing/2014/main" id="{101DB51B-CB15-4139-9B8E-6CB44ED5C82E}"/>
              </a:ext>
            </a:extLst>
          </p:cNvPr>
          <p:cNvSpPr/>
          <p:nvPr/>
        </p:nvSpPr>
        <p:spPr>
          <a:xfrm rot="3014217" flipV="1">
            <a:off x="4380809" y="4557232"/>
            <a:ext cx="886917" cy="8549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585523"/>
              <a:gd name="adj5" fmla="val 125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9" name="Šipka: kruhová 28">
            <a:extLst>
              <a:ext uri="{FF2B5EF4-FFF2-40B4-BE49-F238E27FC236}">
                <a16:creationId xmlns:a16="http://schemas.microsoft.com/office/drawing/2014/main" id="{8CD9A494-5633-4D3C-BC01-ECEDF2AE4264}"/>
              </a:ext>
            </a:extLst>
          </p:cNvPr>
          <p:cNvSpPr/>
          <p:nvPr/>
        </p:nvSpPr>
        <p:spPr>
          <a:xfrm rot="2507655" flipH="1">
            <a:off x="3341505" y="4311207"/>
            <a:ext cx="819496" cy="78376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585523"/>
              <a:gd name="adj5" fmla="val 125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0" name="Šipka: kruhová 29">
            <a:extLst>
              <a:ext uri="{FF2B5EF4-FFF2-40B4-BE49-F238E27FC236}">
                <a16:creationId xmlns:a16="http://schemas.microsoft.com/office/drawing/2014/main" id="{CDD895C2-4ACC-4B37-BD0C-C0B6A22E5C4B}"/>
              </a:ext>
            </a:extLst>
          </p:cNvPr>
          <p:cNvSpPr/>
          <p:nvPr/>
        </p:nvSpPr>
        <p:spPr>
          <a:xfrm rot="21412128" flipH="1" flipV="1">
            <a:off x="4285538" y="4750174"/>
            <a:ext cx="1028912" cy="90181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585523"/>
              <a:gd name="adj5" fmla="val 125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90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8A03E-989A-2C4D-C063-83C96B052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E61C7633-BE5B-2775-3E20-8FBA48C21937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FA01C688-CC2C-94D7-85A2-30F041D91BEA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46BA0EA-6FC8-C820-8421-A67AB7983671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EEA5E86-8B2D-5776-9857-5DC585FD54AB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Dopravní řešení, doprava v klidu</a:t>
            </a:r>
            <a:endParaRPr lang="cs-CZ" sz="1200" b="1" spc="6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539AD93-1321-DC93-3EF2-AE98E86C7E01}"/>
              </a:ext>
            </a:extLst>
          </p:cNvPr>
          <p:cNvSpPr txBox="1"/>
          <p:nvPr/>
        </p:nvSpPr>
        <p:spPr>
          <a:xfrm>
            <a:off x="6756541" y="929859"/>
            <a:ext cx="529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111EDAF-5052-EEDB-7B1E-12B250B41D86}"/>
              </a:ext>
            </a:extLst>
          </p:cNvPr>
          <p:cNvSpPr txBox="1"/>
          <p:nvPr/>
        </p:nvSpPr>
        <p:spPr>
          <a:xfrm>
            <a:off x="893428" y="673724"/>
            <a:ext cx="10405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Závěrečné shrnutí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69D0B5C-278A-725A-BDD6-FC001C889516}"/>
              </a:ext>
            </a:extLst>
          </p:cNvPr>
          <p:cNvSpPr txBox="1"/>
          <p:nvPr/>
        </p:nvSpPr>
        <p:spPr>
          <a:xfrm>
            <a:off x="990600" y="1023452"/>
            <a:ext cx="102108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Debata navázala na předchozí 2 veřejné debaty k problematice řešení dopravy – z 22. ledna 2018 </a:t>
            </a:r>
            <a:r>
              <a:rPr lang="cs-CZ" sz="2000" dirty="0"/>
              <a:t>(</a:t>
            </a:r>
            <a:r>
              <a:rPr lang="cs-CZ" dirty="0">
                <a:hlinkClick r:id="rId3"/>
              </a:rPr>
              <a:t>Závěry z diskuse k Centru - Oficiální stránky Městská část Praha 16</a:t>
            </a:r>
            <a:r>
              <a:rPr lang="cs-CZ" dirty="0"/>
              <a:t>) a z 6. října 2021 (</a:t>
            </a:r>
            <a:r>
              <a:rPr lang="cs-CZ" dirty="0">
                <a:hlinkClick r:id="rId4"/>
              </a:rPr>
              <a:t>V aule se diskutovalo o Centru Radotín - Oficiální stránky Městská část Praha 16</a:t>
            </a:r>
            <a:r>
              <a:rPr lang="cs-CZ" dirty="0"/>
              <a:t>.</a:t>
            </a:r>
          </a:p>
          <a:p>
            <a:endParaRPr lang="cs-CZ" sz="800" dirty="0"/>
          </a:p>
          <a:p>
            <a:r>
              <a:rPr lang="cs-CZ" dirty="0"/>
              <a:t>V rámci dokončení projektů v Centru Radotín (TRIO Radotín a nový úřad MČ) dojde k:</a:t>
            </a:r>
          </a:p>
          <a:p>
            <a:endParaRPr lang="cs-CZ" sz="800" dirty="0"/>
          </a:p>
          <a:p>
            <a:pPr marL="285750" indent="-285750">
              <a:buFontTx/>
              <a:buChar char="-"/>
            </a:pPr>
            <a:r>
              <a:rPr lang="cs-CZ" b="1" dirty="0"/>
              <a:t>navýšení regulérních kolaudovaných parkovacích míst ze 109 </a:t>
            </a:r>
            <a:r>
              <a:rPr lang="cs-CZ" dirty="0"/>
              <a:t>(stav na konci roku 2024 před zahájením stavební činnosti) </a:t>
            </a:r>
            <a:r>
              <a:rPr lang="cs-CZ" b="1" dirty="0"/>
              <a:t>na 150 </a:t>
            </a:r>
            <a:r>
              <a:rPr lang="cs-CZ" dirty="0"/>
              <a:t>(118 parkovacích míst na povrchu + 32 u úřadu)</a:t>
            </a:r>
          </a:p>
          <a:p>
            <a:pPr marL="285750" indent="-285750">
              <a:buFontTx/>
              <a:buChar char="-"/>
            </a:pPr>
            <a:r>
              <a:rPr lang="cs-CZ" dirty="0"/>
              <a:t>ze 150 parkovacích míst (62 u potoka) bude 88 míst v režimu časově omezeného stání (na parkovací kotouč v pracovní dny v době 8 – 18 hodin)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z celkových 193 </a:t>
            </a:r>
            <a:r>
              <a:rPr lang="cs-CZ" dirty="0"/>
              <a:t>(stav na konci roku 2024 před zahájením stavební činnosti, včetně 84 míst na odstavné manipulační ploše) dojde po dokončení stavební činnosti k </a:t>
            </a:r>
            <a:r>
              <a:rPr lang="cs-CZ" b="1" dirty="0"/>
              <a:t>navýšení na 200 kolaudovaných parkovacích míst</a:t>
            </a:r>
            <a:r>
              <a:rPr lang="cs-CZ" dirty="0"/>
              <a:t> (150 viz výše + 50 parkovacích míst v podzemních garážích v systému uzavřených nájemních smluv s MČ – </a:t>
            </a:r>
            <a:r>
              <a:rPr lang="cs-CZ" b="1" u="sng" dirty="0">
                <a:solidFill>
                  <a:srgbClr val="FF0000"/>
                </a:solidFill>
              </a:rPr>
              <a:t>zahájení registrace 09/2026</a:t>
            </a:r>
            <a:r>
              <a:rPr lang="cs-CZ" dirty="0"/>
              <a:t>)</a:t>
            </a:r>
          </a:p>
          <a:p>
            <a:endParaRPr lang="cs-CZ" sz="800" dirty="0"/>
          </a:p>
          <a:p>
            <a:r>
              <a:rPr lang="cs-CZ" dirty="0"/>
              <a:t>V okolí bylo od roku 2016 zbudováno především kolem nám. Osvoboditelů cca </a:t>
            </a:r>
            <a:r>
              <a:rPr lang="cs-CZ" b="1" dirty="0"/>
              <a:t>103 parkovacích míst</a:t>
            </a:r>
            <a:r>
              <a:rPr lang="cs-CZ" dirty="0"/>
              <a:t>.</a:t>
            </a:r>
          </a:p>
          <a:p>
            <a:endParaRPr lang="cs-CZ" sz="800" dirty="0"/>
          </a:p>
          <a:p>
            <a:r>
              <a:rPr lang="cs-CZ" dirty="0"/>
              <a:t>Jednáme s ÚZSVM ohledně majetkového převodu pozemku par. č. 1318/1 - tím </a:t>
            </a:r>
            <a:r>
              <a:rPr lang="cs-CZ" b="1" dirty="0"/>
              <a:t>vznikne dalších cca 30 míst </a:t>
            </a:r>
            <a:r>
              <a:rPr lang="cs-CZ" dirty="0"/>
              <a:t>(využití na základě nájemních smluv s MČ).</a:t>
            </a:r>
          </a:p>
          <a:p>
            <a:endParaRPr lang="cs-CZ" sz="800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MČ má vydané </a:t>
            </a:r>
            <a:r>
              <a:rPr lang="cs-CZ" b="1" dirty="0"/>
              <a:t>stavební povolení na výstavbu parkovacího domu se 176 parkovacích míst</a:t>
            </a:r>
            <a:r>
              <a:rPr lang="cs-CZ" dirty="0"/>
              <a:t>, kde je počítáno, že polovina kapacity připadne obyvatelům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občanům s trvalým bydlištěm na nám. Osvoboditelů, Prvomájová 1352 - 1359, Na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Betonce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1360 - 1362).</a:t>
            </a:r>
          </a:p>
        </p:txBody>
      </p:sp>
    </p:spTree>
    <p:extLst>
      <p:ext uri="{BB962C8B-B14F-4D97-AF65-F5344CB8AC3E}">
        <p14:creationId xmlns:p14="http://schemas.microsoft.com/office/powerpoint/2010/main" val="1965903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05AE3856-AEDD-41DB-99E8-DA6E4C91F93A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2BB742D6-D8F1-4240-82AE-A0332471A5E9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A81ADC-DB58-4F3B-B680-62E65ABED400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3CF56C1-BA54-4B0A-8FD7-CFAB37D44D4B}"/>
              </a:ext>
            </a:extLst>
          </p:cNvPr>
          <p:cNvSpPr txBox="1"/>
          <p:nvPr/>
        </p:nvSpPr>
        <p:spPr>
          <a:xfrm>
            <a:off x="0" y="310251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spc="600" dirty="0"/>
              <a:t>Děkujeme za pozornost</a:t>
            </a:r>
            <a:endParaRPr lang="cs-CZ" sz="2000" b="1" spc="600" dirty="0"/>
          </a:p>
        </p:txBody>
      </p:sp>
    </p:spTree>
    <p:extLst>
      <p:ext uri="{BB962C8B-B14F-4D97-AF65-F5344CB8AC3E}">
        <p14:creationId xmlns:p14="http://schemas.microsoft.com/office/powerpoint/2010/main" val="2480522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05AE3856-AEDD-41DB-99E8-DA6E4C91F93A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2BB742D6-D8F1-4240-82AE-A0332471A5E9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A81ADC-DB58-4F3B-B680-62E65ABED400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6B86E12-CE93-44F7-B5B3-94CCC145C4D7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Doprava v klidu </a:t>
            </a:r>
            <a:endParaRPr lang="cs-CZ" sz="1200" b="1" spc="6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171C238-240F-4809-88F8-655CBDFA03E0}"/>
              </a:ext>
            </a:extLst>
          </p:cNvPr>
          <p:cNvSpPr txBox="1"/>
          <p:nvPr/>
        </p:nvSpPr>
        <p:spPr>
          <a:xfrm>
            <a:off x="842575" y="656700"/>
            <a:ext cx="10852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 Parkování – původní  stav před modernizací železničního koridoru (SŽ) a zahájením výstavby projektu Trio Radotín  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2ADF179-DD5C-4576-BE91-2D46408C8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90" y="1432560"/>
            <a:ext cx="6874814" cy="47862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4CF2831-7173-4FEE-97C8-4E633BC20465}"/>
              </a:ext>
            </a:extLst>
          </p:cNvPr>
          <p:cNvSpPr txBox="1"/>
          <p:nvPr/>
        </p:nvSpPr>
        <p:spPr>
          <a:xfrm>
            <a:off x="8293556" y="1043172"/>
            <a:ext cx="3630962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 Veřejná stání celkem:  </a:t>
            </a:r>
          </a:p>
          <a:p>
            <a:pPr algn="ctr"/>
            <a:r>
              <a:rPr lang="cs-CZ" b="1" dirty="0"/>
              <a:t>95 + 84 + 14     = </a:t>
            </a:r>
            <a:r>
              <a:rPr lang="cs-CZ" sz="3200" b="1" dirty="0"/>
              <a:t>193</a:t>
            </a:r>
            <a:r>
              <a:rPr lang="cs-CZ" sz="2800" b="1" dirty="0"/>
              <a:t> </a:t>
            </a:r>
            <a:r>
              <a:rPr lang="cs-CZ" b="1" dirty="0"/>
              <a:t>míst</a:t>
            </a:r>
            <a:endParaRPr lang="cs-CZ" sz="1400" b="1" dirty="0"/>
          </a:p>
          <a:p>
            <a:pPr algn="ctr"/>
            <a:endParaRPr lang="cs-CZ" sz="1400" b="1" dirty="0"/>
          </a:p>
          <a:p>
            <a:pPr algn="ctr"/>
            <a:r>
              <a:rPr lang="cs-CZ" sz="1400" b="1" dirty="0"/>
              <a:t>28 míst </a:t>
            </a:r>
            <a:r>
              <a:rPr lang="cs-CZ" sz="1400" dirty="0"/>
              <a:t>bude nahrazeno v rámci parkingu nové radnice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52EE8E4-243D-44D3-BA08-EB2176E23ECE}"/>
              </a:ext>
            </a:extLst>
          </p:cNvPr>
          <p:cNvSpPr txBox="1"/>
          <p:nvPr/>
        </p:nvSpPr>
        <p:spPr>
          <a:xfrm>
            <a:off x="7554664" y="2590178"/>
            <a:ext cx="4369854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z toho :  </a:t>
            </a:r>
            <a:r>
              <a:rPr lang="cs-CZ" sz="3200" b="1" dirty="0"/>
              <a:t>84</a:t>
            </a:r>
            <a:r>
              <a:rPr lang="cs-CZ" b="1" dirty="0"/>
              <a:t>  míst 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/>
              <a:t>dočasně vytvořená místa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b="1" dirty="0"/>
              <a:t>nikdy nevedeno jako oficiální parking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b="1" dirty="0"/>
              <a:t>status manipulační plochy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/>
              <a:t>zřízeno v předstihu pro účely staveniště při rekonstrukci železnice</a:t>
            </a:r>
          </a:p>
          <a:p>
            <a:pPr algn="ctr"/>
            <a:r>
              <a:rPr lang="cs-CZ" sz="1600" dirty="0"/>
              <a:t>(výstavba železnice zpožděna – proto využito jako dočasný parking)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B2826BC-1C32-40CE-A581-A84484261888}"/>
              </a:ext>
            </a:extLst>
          </p:cNvPr>
          <p:cNvSpPr txBox="1"/>
          <p:nvPr/>
        </p:nvSpPr>
        <p:spPr>
          <a:xfrm>
            <a:off x="8175713" y="4937403"/>
            <a:ext cx="3748803" cy="1692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Reálná potřeba kompenzace regulérních kolaudovaných  parkovacích míst v rámci nového projektu  </a:t>
            </a:r>
          </a:p>
          <a:p>
            <a:pPr algn="ctr"/>
            <a:r>
              <a:rPr lang="cs-CZ" b="1" dirty="0"/>
              <a:t>193 – 84 = </a:t>
            </a:r>
            <a:r>
              <a:rPr lang="cs-CZ" sz="3200" b="1" dirty="0">
                <a:solidFill>
                  <a:srgbClr val="FF0000"/>
                </a:solidFill>
              </a:rPr>
              <a:t>109 </a:t>
            </a:r>
            <a:r>
              <a:rPr lang="cs-CZ" b="1" dirty="0">
                <a:solidFill>
                  <a:srgbClr val="FF0000"/>
                </a:solidFill>
              </a:rPr>
              <a:t>míst</a:t>
            </a: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75ECA9B9-FCC7-4603-866E-7D1793F3343F}"/>
              </a:ext>
            </a:extLst>
          </p:cNvPr>
          <p:cNvSpPr/>
          <p:nvPr/>
        </p:nvSpPr>
        <p:spPr>
          <a:xfrm>
            <a:off x="3854351" y="3805854"/>
            <a:ext cx="552279" cy="5225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891B8621-FC79-44F6-A293-46688648638F}"/>
              </a:ext>
            </a:extLst>
          </p:cNvPr>
          <p:cNvSpPr/>
          <p:nvPr/>
        </p:nvSpPr>
        <p:spPr>
          <a:xfrm>
            <a:off x="4815355" y="4350167"/>
            <a:ext cx="550387" cy="4795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A7048CB1-C164-4EA6-A593-32DDBD2C4627}"/>
              </a:ext>
            </a:extLst>
          </p:cNvPr>
          <p:cNvSpPr/>
          <p:nvPr/>
        </p:nvSpPr>
        <p:spPr>
          <a:xfrm rot="2521726">
            <a:off x="5608654" y="3757808"/>
            <a:ext cx="136659" cy="1583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AEF5815-640E-4A32-BFAE-135290213209}"/>
              </a:ext>
            </a:extLst>
          </p:cNvPr>
          <p:cNvSpPr/>
          <p:nvPr/>
        </p:nvSpPr>
        <p:spPr>
          <a:xfrm rot="18721726">
            <a:off x="5609564" y="3768508"/>
            <a:ext cx="136659" cy="1583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D28B85FE-50E9-4136-8441-7C294427AADE}"/>
              </a:ext>
            </a:extLst>
          </p:cNvPr>
          <p:cNvSpPr/>
          <p:nvPr/>
        </p:nvSpPr>
        <p:spPr>
          <a:xfrm>
            <a:off x="1771930" y="4364295"/>
            <a:ext cx="550387" cy="5225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2F855F81-6F1B-4B5C-BE9C-B2504B354EBD}"/>
              </a:ext>
            </a:extLst>
          </p:cNvPr>
          <p:cNvSpPr/>
          <p:nvPr/>
        </p:nvSpPr>
        <p:spPr>
          <a:xfrm>
            <a:off x="2348491" y="5696253"/>
            <a:ext cx="1212979" cy="522514"/>
          </a:xfrm>
          <a:prstGeom prst="ellipse">
            <a:avLst/>
          </a:prstGeom>
          <a:noFill/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94389575-F2F5-41FF-8E9A-9AAE79A2DDA8}"/>
              </a:ext>
            </a:extLst>
          </p:cNvPr>
          <p:cNvSpPr/>
          <p:nvPr/>
        </p:nvSpPr>
        <p:spPr>
          <a:xfrm>
            <a:off x="8293556" y="1913311"/>
            <a:ext cx="1212979" cy="522514"/>
          </a:xfrm>
          <a:prstGeom prst="ellipse">
            <a:avLst/>
          </a:prstGeom>
          <a:noFill/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939F417D-2117-4A01-A212-6553F145039A}"/>
              </a:ext>
            </a:extLst>
          </p:cNvPr>
          <p:cNvSpPr/>
          <p:nvPr/>
        </p:nvSpPr>
        <p:spPr>
          <a:xfrm>
            <a:off x="8609376" y="1443877"/>
            <a:ext cx="1440738" cy="4367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8D23B1FD-2D7C-4905-AFA9-B4E4E1CEEE5E}"/>
              </a:ext>
            </a:extLst>
          </p:cNvPr>
          <p:cNvSpPr/>
          <p:nvPr/>
        </p:nvSpPr>
        <p:spPr>
          <a:xfrm>
            <a:off x="5918049" y="4412347"/>
            <a:ext cx="1488591" cy="22061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71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18" grpId="0" animBg="1"/>
      <p:bldP spid="23" grpId="0" animBg="1"/>
      <p:bldP spid="17" grpId="0" animBg="1"/>
      <p:bldP spid="2" grpId="0" animBg="1"/>
      <p:bldP spid="24" grpId="0" animBg="1"/>
      <p:bldP spid="25" grpId="0" animBg="1"/>
      <p:bldP spid="26" grpId="0" animBg="1"/>
      <p:bldP spid="27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05AE3856-AEDD-41DB-99E8-DA6E4C91F93A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2BB742D6-D8F1-4240-82AE-A0332471A5E9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A81ADC-DB58-4F3B-B680-62E65ABED400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6B86E12-CE93-44F7-B5B3-94CCC145C4D7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Doprava v klidu </a:t>
            </a:r>
            <a:endParaRPr lang="cs-CZ" sz="1200" b="1" spc="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B7319F-CA80-4567-A874-B10ED9896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0" y="1888778"/>
            <a:ext cx="11976788" cy="459829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5C5CC75-D2E3-4F34-957B-C98D5144BB3E}"/>
              </a:ext>
            </a:extLst>
          </p:cNvPr>
          <p:cNvSpPr txBox="1"/>
          <p:nvPr/>
        </p:nvSpPr>
        <p:spPr>
          <a:xfrm>
            <a:off x="1684049" y="901759"/>
            <a:ext cx="8823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Prezentace návrhu řešení dopravy v klidu v rámci veřejné diskuse v roce 2018 (22.1.2018) a 2021 (6.10.2021)</a:t>
            </a:r>
          </a:p>
        </p:txBody>
      </p:sp>
    </p:spTree>
    <p:extLst>
      <p:ext uri="{BB962C8B-B14F-4D97-AF65-F5344CB8AC3E}">
        <p14:creationId xmlns:p14="http://schemas.microsoft.com/office/powerpoint/2010/main" val="2638083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AF3B0-76A8-9174-5577-3E5A59451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D3BB7C6F-0283-C48D-9ACB-51B9E2F0E395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3D302AC3-1696-FD03-4B93-E69E4E4A6696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6488ED6-929E-DE4B-4359-0D75317950A5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AFF5DE1-9E5E-13B2-AD2C-833A4FC2C7A6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Doprava v klidu </a:t>
            </a:r>
            <a:endParaRPr lang="cs-CZ" sz="1200" b="1" spc="6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C7CC8EB-64E2-3F8F-8CC9-18DC0C5C26C4}"/>
              </a:ext>
            </a:extLst>
          </p:cNvPr>
          <p:cNvSpPr txBox="1"/>
          <p:nvPr/>
        </p:nvSpPr>
        <p:spPr>
          <a:xfrm>
            <a:off x="1684049" y="1064319"/>
            <a:ext cx="8823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Prezentovaný návrh z roku 2018 a 2021 vs realizace 2026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CE8C0-0A78-A032-61A2-A520C7C76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703706"/>
            <a:ext cx="11998960" cy="46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11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6D4EC-DE10-2D53-B5A5-539EAD73D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B7FCA01E-1187-F209-B612-4B3C5F531874}"/>
              </a:ext>
            </a:extLst>
          </p:cNvPr>
          <p:cNvSpPr/>
          <p:nvPr/>
        </p:nvSpPr>
        <p:spPr>
          <a:xfrm>
            <a:off x="0" y="86443"/>
            <a:ext cx="3232354" cy="489751"/>
          </a:xfrm>
          <a:custGeom>
            <a:avLst/>
            <a:gdLst>
              <a:gd name="connsiteX0" fmla="*/ 0 w 8801100"/>
              <a:gd name="connsiteY0" fmla="*/ 1276350 h 1333500"/>
              <a:gd name="connsiteX1" fmla="*/ 252413 w 8801100"/>
              <a:gd name="connsiteY1" fmla="*/ 1276350 h 1333500"/>
              <a:gd name="connsiteX2" fmla="*/ 390525 w 8801100"/>
              <a:gd name="connsiteY2" fmla="*/ 1333500 h 1333500"/>
              <a:gd name="connsiteX3" fmla="*/ 552450 w 8801100"/>
              <a:gd name="connsiteY3" fmla="*/ 1333500 h 1333500"/>
              <a:gd name="connsiteX4" fmla="*/ 723900 w 8801100"/>
              <a:gd name="connsiteY4" fmla="*/ 1266825 h 1333500"/>
              <a:gd name="connsiteX5" fmla="*/ 1028700 w 8801100"/>
              <a:gd name="connsiteY5" fmla="*/ 1266825 h 1333500"/>
              <a:gd name="connsiteX6" fmla="*/ 1076325 w 8801100"/>
              <a:gd name="connsiteY6" fmla="*/ 1214437 h 1333500"/>
              <a:gd name="connsiteX7" fmla="*/ 1419225 w 8801100"/>
              <a:gd name="connsiteY7" fmla="*/ 1214437 h 1333500"/>
              <a:gd name="connsiteX8" fmla="*/ 1419225 w 8801100"/>
              <a:gd name="connsiteY8" fmla="*/ 0 h 1333500"/>
              <a:gd name="connsiteX9" fmla="*/ 1985963 w 8801100"/>
              <a:gd name="connsiteY9" fmla="*/ 0 h 1333500"/>
              <a:gd name="connsiteX10" fmla="*/ 1985963 w 8801100"/>
              <a:gd name="connsiteY10" fmla="*/ 985837 h 1333500"/>
              <a:gd name="connsiteX11" fmla="*/ 3233738 w 8801100"/>
              <a:gd name="connsiteY11" fmla="*/ 985837 h 1333500"/>
              <a:gd name="connsiteX12" fmla="*/ 3233738 w 8801100"/>
              <a:gd name="connsiteY12" fmla="*/ 447675 h 1333500"/>
              <a:gd name="connsiteX13" fmla="*/ 3805238 w 8801100"/>
              <a:gd name="connsiteY13" fmla="*/ 447675 h 1333500"/>
              <a:gd name="connsiteX14" fmla="*/ 3805238 w 8801100"/>
              <a:gd name="connsiteY14" fmla="*/ 985837 h 1333500"/>
              <a:gd name="connsiteX15" fmla="*/ 4872038 w 8801100"/>
              <a:gd name="connsiteY15" fmla="*/ 985837 h 1333500"/>
              <a:gd name="connsiteX16" fmla="*/ 4872038 w 8801100"/>
              <a:gd name="connsiteY16" fmla="*/ 109537 h 1333500"/>
              <a:gd name="connsiteX17" fmla="*/ 5429250 w 8801100"/>
              <a:gd name="connsiteY17" fmla="*/ 109537 h 1333500"/>
              <a:gd name="connsiteX18" fmla="*/ 5429250 w 8801100"/>
              <a:gd name="connsiteY18" fmla="*/ 1166812 h 1333500"/>
              <a:gd name="connsiteX19" fmla="*/ 6843713 w 8801100"/>
              <a:gd name="connsiteY19" fmla="*/ 1166812 h 1333500"/>
              <a:gd name="connsiteX20" fmla="*/ 6843713 w 8801100"/>
              <a:gd name="connsiteY20" fmla="*/ 609600 h 1333500"/>
              <a:gd name="connsiteX21" fmla="*/ 8158163 w 8801100"/>
              <a:gd name="connsiteY21" fmla="*/ 609600 h 1333500"/>
              <a:gd name="connsiteX22" fmla="*/ 8158163 w 8801100"/>
              <a:gd name="connsiteY22" fmla="*/ 1157287 h 1333500"/>
              <a:gd name="connsiteX23" fmla="*/ 8801100 w 8801100"/>
              <a:gd name="connsiteY23" fmla="*/ 1157287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801100" h="1333500">
                <a:moveTo>
                  <a:pt x="0" y="1276350"/>
                </a:moveTo>
                <a:lnTo>
                  <a:pt x="252413" y="1276350"/>
                </a:lnTo>
                <a:lnTo>
                  <a:pt x="390525" y="1333500"/>
                </a:lnTo>
                <a:lnTo>
                  <a:pt x="552450" y="1333500"/>
                </a:lnTo>
                <a:lnTo>
                  <a:pt x="723900" y="1266825"/>
                </a:lnTo>
                <a:lnTo>
                  <a:pt x="1028700" y="1266825"/>
                </a:lnTo>
                <a:lnTo>
                  <a:pt x="1076325" y="1214437"/>
                </a:lnTo>
                <a:lnTo>
                  <a:pt x="1419225" y="1214437"/>
                </a:lnTo>
                <a:lnTo>
                  <a:pt x="1419225" y="0"/>
                </a:lnTo>
                <a:lnTo>
                  <a:pt x="1985963" y="0"/>
                </a:lnTo>
                <a:lnTo>
                  <a:pt x="1985963" y="985837"/>
                </a:lnTo>
                <a:lnTo>
                  <a:pt x="3233738" y="985837"/>
                </a:lnTo>
                <a:lnTo>
                  <a:pt x="3233738" y="447675"/>
                </a:lnTo>
                <a:lnTo>
                  <a:pt x="3805238" y="447675"/>
                </a:lnTo>
                <a:lnTo>
                  <a:pt x="3805238" y="985837"/>
                </a:lnTo>
                <a:lnTo>
                  <a:pt x="4872038" y="985837"/>
                </a:lnTo>
                <a:lnTo>
                  <a:pt x="4872038" y="109537"/>
                </a:lnTo>
                <a:lnTo>
                  <a:pt x="5429250" y="109537"/>
                </a:lnTo>
                <a:lnTo>
                  <a:pt x="5429250" y="1166812"/>
                </a:lnTo>
                <a:lnTo>
                  <a:pt x="6843713" y="1166812"/>
                </a:lnTo>
                <a:lnTo>
                  <a:pt x="6843713" y="609600"/>
                </a:lnTo>
                <a:lnTo>
                  <a:pt x="8158163" y="609600"/>
                </a:lnTo>
                <a:lnTo>
                  <a:pt x="8158163" y="1157287"/>
                </a:lnTo>
                <a:lnTo>
                  <a:pt x="8801100" y="1157287"/>
                </a:lnTo>
              </a:path>
            </a:pathLst>
          </a:cu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47C421C2-D75F-AA30-6328-AF625D2214B7}"/>
              </a:ext>
            </a:extLst>
          </p:cNvPr>
          <p:cNvCxnSpPr>
            <a:stCxn id="15" idx="23"/>
          </p:cNvCxnSpPr>
          <p:nvPr/>
        </p:nvCxnSpPr>
        <p:spPr>
          <a:xfrm flipV="1">
            <a:off x="3232354" y="504825"/>
            <a:ext cx="8959646" cy="665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49975C3-74D5-4274-0F52-5E51AA21AADE}"/>
              </a:ext>
            </a:extLst>
          </p:cNvPr>
          <p:cNvSpPr txBox="1"/>
          <p:nvPr/>
        </p:nvSpPr>
        <p:spPr>
          <a:xfrm>
            <a:off x="497033" y="500922"/>
            <a:ext cx="2615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spc="600" dirty="0"/>
              <a:t>Centrum Nový Radotín</a:t>
            </a:r>
            <a:endParaRPr lang="cs-CZ" sz="400" b="1" spc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8BC1EDF-8010-2234-6CF4-68A8857DA1B7}"/>
              </a:ext>
            </a:extLst>
          </p:cNvPr>
          <p:cNvSpPr txBox="1"/>
          <p:nvPr/>
        </p:nvSpPr>
        <p:spPr>
          <a:xfrm>
            <a:off x="5379868" y="148191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spc="600" dirty="0"/>
              <a:t>Doprava v klidu </a:t>
            </a:r>
            <a:endParaRPr lang="cs-CZ" sz="1200" b="1" spc="6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6DF163E-0432-B2E0-E91F-58E11903BC4F}"/>
              </a:ext>
            </a:extLst>
          </p:cNvPr>
          <p:cNvSpPr txBox="1"/>
          <p:nvPr/>
        </p:nvSpPr>
        <p:spPr>
          <a:xfrm>
            <a:off x="1616177" y="1012631"/>
            <a:ext cx="8823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Prezentovaný návrh z roku 2018 a 2021 vs realizace 2026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CBB946-8EAB-3318-9F24-7585438BA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7" y="1663065"/>
            <a:ext cx="11953622" cy="458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66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CC2B5-79C2-0B84-AD44-0ABF0833E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A4DEC29-563F-9568-8728-25FA41D9F5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474819"/>
              </p:ext>
            </p:extLst>
          </p:nvPr>
        </p:nvGraphicFramePr>
        <p:xfrm>
          <a:off x="1274020" y="182880"/>
          <a:ext cx="9700568" cy="647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71976" imgH="4009852" progId="Acrobat.Document.DC">
                  <p:embed/>
                </p:oleObj>
              </mc:Choice>
              <mc:Fallback>
                <p:oleObj name="Acrobat Document" r:id="rId3" imgW="5671976" imgH="400985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4020" y="182880"/>
                        <a:ext cx="9700568" cy="6471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B21D349F-9C74-D8F2-1C87-D28F9D6DBF7B}"/>
              </a:ext>
            </a:extLst>
          </p:cNvPr>
          <p:cNvSpPr txBox="1"/>
          <p:nvPr/>
        </p:nvSpPr>
        <p:spPr>
          <a:xfrm>
            <a:off x="984479" y="247750"/>
            <a:ext cx="10157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Skutečný stav veřejných parkovacích stání vyplývající z projektové dokumentace (2026) – západní část území</a:t>
            </a:r>
          </a:p>
          <a:p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300D052-E2DE-A2F7-9974-28D416115DF5}"/>
              </a:ext>
            </a:extLst>
          </p:cNvPr>
          <p:cNvSpPr txBox="1"/>
          <p:nvPr/>
        </p:nvSpPr>
        <p:spPr>
          <a:xfrm>
            <a:off x="5616768" y="1950719"/>
            <a:ext cx="1636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P18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47EE7CA-040A-FC1B-DB55-73AFB733FC3F}"/>
              </a:ext>
            </a:extLst>
          </p:cNvPr>
          <p:cNvSpPr txBox="1"/>
          <p:nvPr/>
        </p:nvSpPr>
        <p:spPr>
          <a:xfrm>
            <a:off x="5931264" y="2609628"/>
            <a:ext cx="156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P24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593D654-4D2E-E5C6-3B23-4C78C6125ADA}"/>
              </a:ext>
            </a:extLst>
          </p:cNvPr>
          <p:cNvSpPr txBox="1"/>
          <p:nvPr/>
        </p:nvSpPr>
        <p:spPr>
          <a:xfrm>
            <a:off x="7254096" y="3922831"/>
            <a:ext cx="156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P10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DBCE165-ED74-0A1C-7DB9-80BD2039C691}"/>
              </a:ext>
            </a:extLst>
          </p:cNvPr>
          <p:cNvSpPr txBox="1"/>
          <p:nvPr/>
        </p:nvSpPr>
        <p:spPr>
          <a:xfrm>
            <a:off x="7014571" y="4722375"/>
            <a:ext cx="156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P22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93C0165-E535-3BAC-FCCE-7A7240EF6D72}"/>
              </a:ext>
            </a:extLst>
          </p:cNvPr>
          <p:cNvSpPr txBox="1"/>
          <p:nvPr/>
        </p:nvSpPr>
        <p:spPr>
          <a:xfrm>
            <a:off x="4745897" y="5147788"/>
            <a:ext cx="120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P2</a:t>
            </a:r>
          </a:p>
        </p:txBody>
      </p:sp>
    </p:spTree>
    <p:extLst>
      <p:ext uri="{BB962C8B-B14F-4D97-AF65-F5344CB8AC3E}">
        <p14:creationId xmlns:p14="http://schemas.microsoft.com/office/powerpoint/2010/main" val="1868180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4C46F-53C1-D12C-DF74-8DE0AEADB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6DD5039-2032-E583-2D83-6297829042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568459"/>
              </p:ext>
            </p:extLst>
          </p:nvPr>
        </p:nvGraphicFramePr>
        <p:xfrm>
          <a:off x="1304489" y="345440"/>
          <a:ext cx="9493413" cy="636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009571" imgH="2833601" progId="Acrobat.Document.DC">
                  <p:embed/>
                </p:oleObj>
              </mc:Choice>
              <mc:Fallback>
                <p:oleObj name="Acrobat Document" r:id="rId3" imgW="4009571" imgH="283360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04489" y="345440"/>
                        <a:ext cx="9493413" cy="6360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FE0504D8-D56B-4BC6-C1C3-A2FB593789D6}"/>
              </a:ext>
            </a:extLst>
          </p:cNvPr>
          <p:cNvSpPr txBox="1"/>
          <p:nvPr/>
        </p:nvSpPr>
        <p:spPr>
          <a:xfrm>
            <a:off x="896258" y="206902"/>
            <a:ext cx="1018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Skutečný stav veřejných parkovacích stání vyplývající z projektové dokumentace – východní část území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32D6D7E-5115-3E76-8160-CA7174014722}"/>
              </a:ext>
            </a:extLst>
          </p:cNvPr>
          <p:cNvSpPr txBox="1"/>
          <p:nvPr/>
        </p:nvSpPr>
        <p:spPr>
          <a:xfrm>
            <a:off x="5617030" y="4156813"/>
            <a:ext cx="1861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P32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720FCB9-23DF-D6AE-9C23-B02DA23F677B}"/>
              </a:ext>
            </a:extLst>
          </p:cNvPr>
          <p:cNvSpPr txBox="1"/>
          <p:nvPr/>
        </p:nvSpPr>
        <p:spPr>
          <a:xfrm>
            <a:off x="6455228" y="4636451"/>
            <a:ext cx="1262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P12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77344F-0120-1D9B-F1B0-2480F4D1C4DF}"/>
              </a:ext>
            </a:extLst>
          </p:cNvPr>
          <p:cNvSpPr txBox="1"/>
          <p:nvPr/>
        </p:nvSpPr>
        <p:spPr>
          <a:xfrm>
            <a:off x="6716487" y="5221226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P16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2A1D303-CDB4-D08F-1C6B-7DA9AC6178DA}"/>
              </a:ext>
            </a:extLst>
          </p:cNvPr>
          <p:cNvSpPr txBox="1"/>
          <p:nvPr/>
        </p:nvSpPr>
        <p:spPr>
          <a:xfrm>
            <a:off x="5855026" y="1354016"/>
            <a:ext cx="1722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P8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AC2749B-286A-62C6-EBC0-A57786471BF4}"/>
              </a:ext>
            </a:extLst>
          </p:cNvPr>
          <p:cNvSpPr txBox="1"/>
          <p:nvPr/>
        </p:nvSpPr>
        <p:spPr>
          <a:xfrm>
            <a:off x="7094279" y="1740029"/>
            <a:ext cx="163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P6</a:t>
            </a:r>
          </a:p>
        </p:txBody>
      </p:sp>
    </p:spTree>
    <p:extLst>
      <p:ext uri="{BB962C8B-B14F-4D97-AF65-F5344CB8AC3E}">
        <p14:creationId xmlns:p14="http://schemas.microsoft.com/office/powerpoint/2010/main" val="79356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B74DD-7965-4C16-B2C4-415E586E5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A441B6E-AEFA-7751-FD74-BF78DB31B9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410423"/>
              </p:ext>
            </p:extLst>
          </p:nvPr>
        </p:nvGraphicFramePr>
        <p:xfrm>
          <a:off x="981470" y="32094"/>
          <a:ext cx="10351164" cy="6592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376506" imgH="3528753" progId="Acrobat.Document.DC">
                  <p:embed/>
                </p:oleObj>
              </mc:Choice>
              <mc:Fallback>
                <p:oleObj name="Acrobat Document" r:id="rId3" imgW="5376506" imgH="3528753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A441B6E-AEFA-7751-FD74-BF78DB31B9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1470" y="32094"/>
                        <a:ext cx="10351164" cy="6592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E685C93C-1E14-25D2-54E5-B7812060FD4E}"/>
              </a:ext>
            </a:extLst>
          </p:cNvPr>
          <p:cNvSpPr txBox="1"/>
          <p:nvPr/>
        </p:nvSpPr>
        <p:spPr>
          <a:xfrm>
            <a:off x="2069253" y="566057"/>
            <a:ext cx="8314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Schéma půdorysu parkovacích míst v podzemních garážích, které budou v majetku MČ Praha 16 – 50 míst</a:t>
            </a:r>
          </a:p>
        </p:txBody>
      </p:sp>
    </p:spTree>
    <p:extLst>
      <p:ext uri="{BB962C8B-B14F-4D97-AF65-F5344CB8AC3E}">
        <p14:creationId xmlns:p14="http://schemas.microsoft.com/office/powerpoint/2010/main" val="19019469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11541</TotalTime>
  <Words>1291</Words>
  <Application>Microsoft Office PowerPoint</Application>
  <PresentationFormat>Širokoúhlá obrazovka</PresentationFormat>
  <Paragraphs>197</Paragraphs>
  <Slides>25</Slides>
  <Notes>22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Motiv Office</vt:lpstr>
      <vt:lpstr>Acrobat 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kamil.dunaj</dc:creator>
  <cp:lastModifiedBy>Holá Pavlína, Ing.</cp:lastModifiedBy>
  <cp:revision>481</cp:revision>
  <cp:lastPrinted>2021-06-24T13:12:05Z</cp:lastPrinted>
  <dcterms:created xsi:type="dcterms:W3CDTF">2018-08-30T07:47:22Z</dcterms:created>
  <dcterms:modified xsi:type="dcterms:W3CDTF">2026-06-02T15:11:45Z</dcterms:modified>
</cp:coreProperties>
</file>