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</p:sldMasterIdLst>
  <p:notesMasterIdLst>
    <p:notesMasterId r:id="rId8"/>
  </p:notesMasterIdLst>
  <p:handoutMasterIdLst>
    <p:handoutMasterId r:id="rId9"/>
  </p:handoutMasterIdLst>
  <p:sldIdLst>
    <p:sldId id="261" r:id="rId3"/>
    <p:sldId id="264" r:id="rId4"/>
    <p:sldId id="313" r:id="rId5"/>
    <p:sldId id="314" r:id="rId6"/>
    <p:sldId id="260" r:id="rId7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0tQlhpbP00WxM1m4a45NtQ==" hashData="nFJSy9v0OUea/jPhQMS6GLED7ao4Emh/s+uCU9pmcou2Upmqhxhs0DMoqJqe7UMVEbxJhukYWIyUalu3rE38L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77"/>
    <a:srgbClr val="ADDFA5"/>
    <a:srgbClr val="61C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2" autoAdjust="0"/>
    <p:restoredTop sz="94684" autoAdjust="0"/>
  </p:normalViewPr>
  <p:slideViewPr>
    <p:cSldViewPr>
      <p:cViewPr varScale="1">
        <p:scale>
          <a:sx n="81" d="100"/>
          <a:sy n="81" d="100"/>
        </p:scale>
        <p:origin x="158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1C29F-693F-4452-A79B-8841C707BF2A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FA05E-E737-4B15-B0DF-ACAF709BCC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61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5DD34-6B13-4468-BFF8-0EDA89A161E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AD125-AEC1-4B9E-8CF5-066766ACE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81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325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515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 (zástup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BED9-28A9-42DC-AAB3-0DCE4E335BFB}" type="datetime1">
              <a:rPr lang="cs-CZ" smtClean="0"/>
              <a:t>21.11.2019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A2259-DC18-4A09-8E92-356E269C21FD}" type="datetime1">
              <a:rPr lang="cs-CZ" smtClean="0"/>
              <a:t>21.11.2019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7606-E860-4BD3-8542-DB179DC86D82}" type="datetime1">
              <a:rPr lang="cs-CZ" smtClean="0"/>
              <a:t>21.11.2019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397768" y="5301208"/>
            <a:ext cx="7772400" cy="603498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61C2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/>
              <a:t>Klepnutím lze upravit styl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5536" y="5949280"/>
            <a:ext cx="7088832" cy="432048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rgbClr val="002C77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</a:t>
            </a:r>
          </a:p>
        </p:txBody>
      </p:sp>
      <p:pic>
        <p:nvPicPr>
          <p:cNvPr id="9" name="Obrázek 8" descr="sudop_praha_logo_dvouradkove_barevne_rgb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30358" y="4149080"/>
            <a:ext cx="1930550" cy="6038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udop_praha_logo_dvouradkove_barevne_rgb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30358" y="4149080"/>
            <a:ext cx="1930550" cy="603829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ctrTitle"/>
          </p:nvPr>
        </p:nvSpPr>
        <p:spPr>
          <a:xfrm>
            <a:off x="397768" y="5301208"/>
            <a:ext cx="7772400" cy="603498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61C2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/>
              <a:t>Klepnutím lze upravit styl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"/>
          </p:nvPr>
        </p:nvSpPr>
        <p:spPr>
          <a:xfrm>
            <a:off x="395536" y="5949280"/>
            <a:ext cx="7088832" cy="432048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rgbClr val="002C77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A347-B4B3-4EE6-9383-5C466619F1B9}" type="datetime1">
              <a:rPr lang="cs-CZ" smtClean="0"/>
              <a:t>21.11.2019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3604-D435-412A-B7D4-B957158BD3A2}" type="datetime1">
              <a:rPr lang="cs-CZ" smtClean="0"/>
              <a:t>21.11.2019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BD79-F5F9-4576-8413-6B3E03BBAA3D}" type="datetime1">
              <a:rPr lang="cs-CZ" smtClean="0"/>
              <a:t>21.11.2019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294E-6FB8-4FA2-9CED-74CD927C8CD7}" type="datetime1">
              <a:rPr lang="cs-CZ" smtClean="0"/>
              <a:t>21.11.2019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84595-6B09-48E6-B6F3-98C875AC8A37}" type="datetime1">
              <a:rPr lang="cs-CZ" smtClean="0"/>
              <a:t>21.11.2019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F04EF-7174-4A85-85E3-CCB7D1AB261B}" type="datetime1">
              <a:rPr lang="cs-CZ" smtClean="0"/>
              <a:t>21.11.2019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9A1C-0C04-4AAA-8E2A-28CD12C4AB4D}" type="datetime1">
              <a:rPr lang="cs-CZ" smtClean="0"/>
              <a:t>21.11.2019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68B46-B601-42DA-B8B5-4DA059293388}" type="datetime1">
              <a:rPr lang="cs-CZ" smtClean="0"/>
              <a:t>21.11.2019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802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61C2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6CCDC7C-C721-45AB-9E07-3B7C5B48F975}" type="datetime1">
              <a:rPr lang="cs-CZ" smtClean="0"/>
              <a:pPr/>
              <a:t>21.11.2019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12372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61C2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403648" y="6356350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61C2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 descr="sudop_praha_logo_dvouradkove_barevne_rgb.jpg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7561936" y="6358665"/>
            <a:ext cx="1129268" cy="353207"/>
          </a:xfrm>
          <a:prstGeom prst="rect">
            <a:avLst/>
          </a:prstGeom>
        </p:spPr>
      </p:pic>
      <p:cxnSp>
        <p:nvCxnSpPr>
          <p:cNvPr id="11" name="Přímá spojovací čára 10"/>
          <p:cNvCxnSpPr/>
          <p:nvPr userDrawn="1"/>
        </p:nvCxnSpPr>
        <p:spPr>
          <a:xfrm>
            <a:off x="467544" y="6237312"/>
            <a:ext cx="8208912" cy="0"/>
          </a:xfrm>
          <a:prstGeom prst="line">
            <a:avLst/>
          </a:prstGeom>
          <a:ln w="12700">
            <a:solidFill>
              <a:srgbClr val="002C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rgbClr val="61C25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61C250"/>
        </a:buClr>
        <a:buFont typeface="Wingdings" pitchFamily="2" charset="2"/>
        <a:buChar char="§"/>
        <a:defRPr sz="32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–"/>
        <a:defRPr sz="28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•"/>
        <a:defRPr sz="24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–"/>
        <a:defRPr sz="20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»"/>
        <a:defRPr sz="20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61C25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61C250"/>
        </a:buClr>
        <a:buFont typeface="Wingdings" pitchFamily="2" charset="2"/>
        <a:buChar char="§"/>
        <a:defRPr sz="32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–"/>
        <a:defRPr sz="28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•"/>
        <a:defRPr sz="24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–"/>
        <a:defRPr sz="20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»"/>
        <a:defRPr sz="20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26" Type="http://schemas.openxmlformats.org/officeDocument/2006/relationships/image" Target="../media/image28.jpg"/><Relationship Id="rId3" Type="http://schemas.openxmlformats.org/officeDocument/2006/relationships/image" Target="../media/image8.jpg"/><Relationship Id="rId21" Type="http://schemas.openxmlformats.org/officeDocument/2006/relationships/image" Target="../media/image24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5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g"/><Relationship Id="rId20" Type="http://schemas.openxmlformats.org/officeDocument/2006/relationships/image" Target="../media/image23.jpg"/><Relationship Id="rId29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4.jpg"/><Relationship Id="rId24" Type="http://schemas.openxmlformats.org/officeDocument/2006/relationships/image" Target="../media/image26.jpg"/><Relationship Id="rId5" Type="http://schemas.openxmlformats.org/officeDocument/2006/relationships/image" Target="../media/image7.jpeg"/><Relationship Id="rId15" Type="http://schemas.openxmlformats.org/officeDocument/2006/relationships/image" Target="../media/image18.jpg"/><Relationship Id="rId23" Type="http://schemas.openxmlformats.org/officeDocument/2006/relationships/image" Target="../media/image3.jpg"/><Relationship Id="rId28" Type="http://schemas.openxmlformats.org/officeDocument/2006/relationships/image" Target="../media/image30.jpg"/><Relationship Id="rId10" Type="http://schemas.openxmlformats.org/officeDocument/2006/relationships/image" Target="../media/image13.jpg"/><Relationship Id="rId19" Type="http://schemas.openxmlformats.org/officeDocument/2006/relationships/image" Target="../media/image22.jpg"/><Relationship Id="rId4" Type="http://schemas.openxmlformats.org/officeDocument/2006/relationships/image" Target="../media/image9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Relationship Id="rId22" Type="http://schemas.openxmlformats.org/officeDocument/2006/relationships/image" Target="../media/image25.jpg"/><Relationship Id="rId27" Type="http://schemas.openxmlformats.org/officeDocument/2006/relationships/image" Target="../media/image29.jpg"/><Relationship Id="rId30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7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6.gif"/><Relationship Id="rId9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7768" y="5013176"/>
            <a:ext cx="7772400" cy="891530"/>
          </a:xfrm>
        </p:spPr>
        <p:txBody>
          <a:bodyPr/>
          <a:lstStyle/>
          <a:p>
            <a:r>
              <a:rPr lang="cs-CZ" sz="2800" b="1" dirty="0"/>
              <a:t>Optimalizace trati</a:t>
            </a:r>
            <a:br>
              <a:rPr lang="cs-CZ" sz="2800" b="1" dirty="0"/>
            </a:br>
            <a:r>
              <a:rPr lang="cs-CZ" sz="2800" b="1" dirty="0"/>
              <a:t>Praha Smíchov (mimo) - Černošice (mimo)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6021288"/>
            <a:ext cx="8640960" cy="432048"/>
          </a:xfrm>
        </p:spPr>
        <p:txBody>
          <a:bodyPr/>
          <a:lstStyle/>
          <a:p>
            <a:r>
              <a:rPr lang="cs-CZ" dirty="0"/>
              <a:t>Miroslav Krsek</a:t>
            </a:r>
          </a:p>
        </p:txBody>
      </p:sp>
      <p:pic>
        <p:nvPicPr>
          <p:cNvPr id="10" name="Obrázek 9" descr="Obsah obrázku vlak, budova, stopa, stanice&#10;&#10;Popis byl vytvořen automaticky">
            <a:extLst>
              <a:ext uri="{FF2B5EF4-FFF2-40B4-BE49-F238E27FC236}">
                <a16:creationId xmlns:a16="http://schemas.microsoft.com/office/drawing/2014/main" id="{47D15602-5A5C-4ED3-BFFD-EC514CFC3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2656"/>
            <a:ext cx="5486400" cy="369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Účastníci výstavby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21196" y="6343188"/>
            <a:ext cx="1018456" cy="365125"/>
          </a:xfrm>
        </p:spPr>
        <p:txBody>
          <a:bodyPr/>
          <a:lstStyle/>
          <a:p>
            <a:r>
              <a:rPr lang="cs-CZ" dirty="0"/>
              <a:t>11. 10. 2019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4266" y="6343188"/>
            <a:ext cx="4248472" cy="365125"/>
          </a:xfrm>
        </p:spPr>
        <p:txBody>
          <a:bodyPr/>
          <a:lstStyle/>
          <a:p>
            <a:r>
              <a:rPr lang="cs-CZ" dirty="0"/>
              <a:t>Optimalizace trati Praha Smíchov (mimo) - Černošice (mimo)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349642" y="6343188"/>
            <a:ext cx="504056" cy="365125"/>
          </a:xfrm>
        </p:spPr>
        <p:txBody>
          <a:bodyPr/>
          <a:lstStyle/>
          <a:p>
            <a:fld id="{BF8DBC66-D309-4894-96CC-C6DC94C60B0C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67544" y="1124744"/>
            <a:ext cx="8290560" cy="4968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•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»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cs-CZ" sz="2400" dirty="0"/>
              <a:t>Investor a stavebník: Správa železniční dopravní cesty,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2400" dirty="0"/>
              <a:t>                                       státní organizace</a:t>
            </a:r>
          </a:p>
          <a:p>
            <a:pPr>
              <a:spcBef>
                <a:spcPts val="1800"/>
              </a:spcBef>
            </a:pPr>
            <a:endParaRPr lang="cs-CZ" sz="2400" dirty="0"/>
          </a:p>
          <a:p>
            <a:pPr>
              <a:spcBef>
                <a:spcPts val="1800"/>
              </a:spcBef>
            </a:pPr>
            <a:r>
              <a:rPr lang="cs-CZ" sz="2400" dirty="0"/>
              <a:t>Generální projektant: SUDOP PRAHA a.s.</a:t>
            </a:r>
          </a:p>
          <a:p>
            <a:pPr>
              <a:spcBef>
                <a:spcPts val="1800"/>
              </a:spcBef>
            </a:pPr>
            <a:endParaRPr lang="cs-CZ" sz="2400" dirty="0"/>
          </a:p>
          <a:p>
            <a:pPr>
              <a:spcBef>
                <a:spcPts val="1800"/>
              </a:spcBef>
            </a:pPr>
            <a:r>
              <a:rPr lang="cs-CZ" sz="2400" dirty="0"/>
              <a:t>Zhotovitel: Společnost Černošice:</a:t>
            </a:r>
          </a:p>
          <a:p>
            <a:pPr lvl="1">
              <a:spcBef>
                <a:spcPts val="1800"/>
              </a:spcBef>
            </a:pPr>
            <a:r>
              <a:rPr lang="cs-CZ" sz="2000" dirty="0"/>
              <a:t>EUROVIA CS a.s.</a:t>
            </a:r>
          </a:p>
          <a:p>
            <a:pPr lvl="1">
              <a:spcBef>
                <a:spcPts val="1800"/>
              </a:spcBef>
            </a:pPr>
            <a:r>
              <a:rPr lang="cs-CZ" sz="2000" dirty="0"/>
              <a:t>STRABAG </a:t>
            </a:r>
            <a:r>
              <a:rPr lang="cs-CZ" sz="2000" dirty="0" err="1"/>
              <a:t>Rail</a:t>
            </a:r>
            <a:r>
              <a:rPr lang="cs-CZ" sz="2000" dirty="0"/>
              <a:t> a.s.</a:t>
            </a:r>
          </a:p>
          <a:p>
            <a:pPr lvl="1">
              <a:spcBef>
                <a:spcPts val="1800"/>
              </a:spcBef>
            </a:pPr>
            <a:r>
              <a:rPr lang="cs-CZ" sz="2000" dirty="0"/>
              <a:t>Elektrizace železnic Praha a.s.</a:t>
            </a:r>
          </a:p>
          <a:p>
            <a:pPr lvl="1">
              <a:spcBef>
                <a:spcPts val="1800"/>
              </a:spcBef>
            </a:pPr>
            <a:r>
              <a:rPr lang="cs-CZ" sz="2000" dirty="0"/>
              <a:t>GJW Praha spol. s r.o.</a:t>
            </a:r>
          </a:p>
          <a:p>
            <a:pPr>
              <a:spcBef>
                <a:spcPts val="1800"/>
              </a:spcBef>
            </a:pPr>
            <a:endParaRPr lang="cs-CZ" sz="2400" dirty="0"/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D46E6EE4-2211-4C8F-B4CD-2326CA6AC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628800"/>
            <a:ext cx="825200" cy="968498"/>
          </a:xfrm>
          <a:prstGeom prst="rect">
            <a:avLst/>
          </a:prstGeom>
        </p:spPr>
      </p:pic>
      <p:pic>
        <p:nvPicPr>
          <p:cNvPr id="10" name="Obrázek 9" descr="Obsah obrázku kreslení&#10;&#10;Popis byl vytvořen automaticky">
            <a:extLst>
              <a:ext uri="{FF2B5EF4-FFF2-40B4-BE49-F238E27FC236}">
                <a16:creationId xmlns:a16="http://schemas.microsoft.com/office/drawing/2014/main" id="{AF1D3849-B57B-4190-8204-0F1F4D3B0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53386"/>
            <a:ext cx="1977328" cy="612030"/>
          </a:xfrm>
          <a:prstGeom prst="rect">
            <a:avLst/>
          </a:prstGeom>
        </p:spPr>
      </p:pic>
      <p:pic>
        <p:nvPicPr>
          <p:cNvPr id="12" name="Obrázek 11" descr="Obsah obrázku kreslení&#10;&#10;Popis byl vytvořen automaticky">
            <a:extLst>
              <a:ext uri="{FF2B5EF4-FFF2-40B4-BE49-F238E27FC236}">
                <a16:creationId xmlns:a16="http://schemas.microsoft.com/office/drawing/2014/main" id="{1F5C946E-3027-4167-9FE3-799034477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849" y="4149080"/>
            <a:ext cx="2204951" cy="1248738"/>
          </a:xfrm>
          <a:prstGeom prst="rect">
            <a:avLst/>
          </a:prstGeom>
        </p:spPr>
      </p:pic>
      <p:pic>
        <p:nvPicPr>
          <p:cNvPr id="11" name="Obrázek 10" descr="Obsah obrázku kreslení&#10;&#10;Popis byl vytvořen automaticky">
            <a:extLst>
              <a:ext uri="{FF2B5EF4-FFF2-40B4-BE49-F238E27FC236}">
                <a16:creationId xmlns:a16="http://schemas.microsoft.com/office/drawing/2014/main" id="{32C892BC-EEF6-4434-A067-ED8584DA64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70" y="6343187"/>
            <a:ext cx="311102" cy="365126"/>
          </a:xfrm>
          <a:prstGeom prst="rect">
            <a:avLst/>
          </a:prstGeom>
        </p:spPr>
      </p:pic>
      <p:pic>
        <p:nvPicPr>
          <p:cNvPr id="13" name="Obrázek 12" descr="Obsah obrázku kreslení&#10;&#10;Popis byl vytvořen automaticky">
            <a:extLst>
              <a:ext uri="{FF2B5EF4-FFF2-40B4-BE49-F238E27FC236}">
                <a16:creationId xmlns:a16="http://schemas.microsoft.com/office/drawing/2014/main" id="{90E64E68-A3C1-4D41-B2FC-DD325D03F9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410" y="6237311"/>
            <a:ext cx="1068803" cy="6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41435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stavby?</a:t>
            </a:r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17C873F0-1A32-4A4F-8A28-AAA7D5D62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402"/>
            <a:ext cx="9144000" cy="424919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1984C37-6FE2-4C66-8EA8-EE86F7CCC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602" y="968106"/>
            <a:ext cx="6864797" cy="5193917"/>
          </a:xfrm>
          <a:prstGeom prst="rect">
            <a:avLst/>
          </a:prstGeom>
        </p:spPr>
      </p:pic>
      <p:sp>
        <p:nvSpPr>
          <p:cNvPr id="29" name="Zástupný symbol pro datum 3">
            <a:extLst>
              <a:ext uri="{FF2B5EF4-FFF2-40B4-BE49-F238E27FC236}">
                <a16:creationId xmlns:a16="http://schemas.microsoft.com/office/drawing/2014/main" id="{FF28CB09-30F0-46B1-A1D3-9413A1636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196" y="6343188"/>
            <a:ext cx="1018456" cy="365125"/>
          </a:xfrm>
        </p:spPr>
        <p:txBody>
          <a:bodyPr/>
          <a:lstStyle/>
          <a:p>
            <a:r>
              <a:rPr lang="cs-CZ" dirty="0"/>
              <a:t>11. 10. 2019</a:t>
            </a:r>
          </a:p>
        </p:txBody>
      </p:sp>
      <p:sp>
        <p:nvSpPr>
          <p:cNvPr id="31" name="Zástupný symbol pro zápatí 4">
            <a:extLst>
              <a:ext uri="{FF2B5EF4-FFF2-40B4-BE49-F238E27FC236}">
                <a16:creationId xmlns:a16="http://schemas.microsoft.com/office/drawing/2014/main" id="{E4FE871A-17CE-4646-BBFD-E236ADD4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266" y="6343188"/>
            <a:ext cx="4248472" cy="365125"/>
          </a:xfrm>
        </p:spPr>
        <p:txBody>
          <a:bodyPr/>
          <a:lstStyle/>
          <a:p>
            <a:r>
              <a:rPr lang="cs-CZ" dirty="0"/>
              <a:t>Optimalizace trati Praha Smíchov (mimo) - Černošice (mimo)</a:t>
            </a:r>
          </a:p>
        </p:txBody>
      </p:sp>
      <p:sp>
        <p:nvSpPr>
          <p:cNvPr id="33" name="Zástupný symbol pro číslo snímku 5">
            <a:extLst>
              <a:ext uri="{FF2B5EF4-FFF2-40B4-BE49-F238E27FC236}">
                <a16:creationId xmlns:a16="http://schemas.microsoft.com/office/drawing/2014/main" id="{E5F26E66-4109-4D23-8BA4-491C458CA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49642" y="6343188"/>
            <a:ext cx="504056" cy="365125"/>
          </a:xfrm>
        </p:spPr>
        <p:txBody>
          <a:bodyPr/>
          <a:lstStyle/>
          <a:p>
            <a:fld id="{BF8DBC66-D309-4894-96CC-C6DC94C60B0C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35" name="Obrázek 34" descr="Obsah obrázku kreslení&#10;&#10;Popis byl vytvořen automaticky">
            <a:extLst>
              <a:ext uri="{FF2B5EF4-FFF2-40B4-BE49-F238E27FC236}">
                <a16:creationId xmlns:a16="http://schemas.microsoft.com/office/drawing/2014/main" id="{4D87C4CB-B1CD-4BA0-A1FC-BA6C7A5E23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70" y="6343187"/>
            <a:ext cx="311102" cy="365126"/>
          </a:xfrm>
          <a:prstGeom prst="rect">
            <a:avLst/>
          </a:prstGeom>
        </p:spPr>
      </p:pic>
      <p:pic>
        <p:nvPicPr>
          <p:cNvPr id="37" name="Obrázek 36" descr="Obsah obrázku kreslení&#10;&#10;Popis byl vytvořen automaticky">
            <a:extLst>
              <a:ext uri="{FF2B5EF4-FFF2-40B4-BE49-F238E27FC236}">
                <a16:creationId xmlns:a16="http://schemas.microsoft.com/office/drawing/2014/main" id="{F17F0ABA-D736-4362-AED1-5D24FA6CB6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410" y="6237311"/>
            <a:ext cx="1068803" cy="605299"/>
          </a:xfrm>
          <a:prstGeom prst="rect">
            <a:avLst/>
          </a:prstGeom>
        </p:spPr>
      </p:pic>
      <p:pic>
        <p:nvPicPr>
          <p:cNvPr id="4" name="Obrázek 3" descr="Obsah obrázku budova, exteriér, zelená, město&#10;&#10;Popis byl vytvořen automaticky">
            <a:extLst>
              <a:ext uri="{FF2B5EF4-FFF2-40B4-BE49-F238E27FC236}">
                <a16:creationId xmlns:a16="http://schemas.microsoft.com/office/drawing/2014/main" id="{A9795EAB-F67B-4F17-A90D-0D00C2416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60" y="984008"/>
            <a:ext cx="5381081" cy="5223739"/>
          </a:xfrm>
          <a:prstGeom prst="rect">
            <a:avLst/>
          </a:prstGeom>
        </p:spPr>
      </p:pic>
      <p:pic>
        <p:nvPicPr>
          <p:cNvPr id="6" name="Obrázek 5" descr="Obsah obrázku budova, silnice, zelená, ulice&#10;&#10;Popis byl vytvořen automaticky">
            <a:extLst>
              <a:ext uri="{FF2B5EF4-FFF2-40B4-BE49-F238E27FC236}">
                <a16:creationId xmlns:a16="http://schemas.microsoft.com/office/drawing/2014/main" id="{807D4EF3-485F-40FE-8482-EC1429FE6C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02" y="944563"/>
            <a:ext cx="6864797" cy="5225028"/>
          </a:xfrm>
          <a:prstGeom prst="rect">
            <a:avLst/>
          </a:prstGeom>
        </p:spPr>
      </p:pic>
      <p:pic>
        <p:nvPicPr>
          <p:cNvPr id="14" name="Obrázek 13" descr="Obsah obrázku silnice, exteriér, scéna, tráva&#10;&#10;Popis byl vytvořen automaticky">
            <a:extLst>
              <a:ext uri="{FF2B5EF4-FFF2-40B4-BE49-F238E27FC236}">
                <a16:creationId xmlns:a16="http://schemas.microsoft.com/office/drawing/2014/main" id="{2CA30A18-6BDE-4EC6-A1CC-CE5CC4E70C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094480"/>
            <a:ext cx="6588224" cy="4941168"/>
          </a:xfrm>
          <a:prstGeom prst="rect">
            <a:avLst/>
          </a:prstGeom>
        </p:spPr>
      </p:pic>
      <p:pic>
        <p:nvPicPr>
          <p:cNvPr id="16" name="Obrázek 15" descr="Obsah obrázku scéna, exteriér, silnice, ulice&#10;&#10;Popis byl vytvořen automaticky">
            <a:extLst>
              <a:ext uri="{FF2B5EF4-FFF2-40B4-BE49-F238E27FC236}">
                <a16:creationId xmlns:a16="http://schemas.microsoft.com/office/drawing/2014/main" id="{98458701-E0A0-47FA-8772-4C49170382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3" y="1034708"/>
            <a:ext cx="7252014" cy="496763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D4A0A36-F75D-410C-92D0-4A6352E0FF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7364" y="984008"/>
            <a:ext cx="6429273" cy="515433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06343922-BC89-41AD-B741-D7F7F8AD67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5078" y="960961"/>
            <a:ext cx="6473844" cy="5154954"/>
          </a:xfrm>
          <a:prstGeom prst="rect">
            <a:avLst/>
          </a:prstGeom>
        </p:spPr>
      </p:pic>
      <p:pic>
        <p:nvPicPr>
          <p:cNvPr id="13" name="Obrázek 12" descr="Obsah obrázku mapa, text&#10;&#10;Popis byl vytvořen automaticky">
            <a:extLst>
              <a:ext uri="{FF2B5EF4-FFF2-40B4-BE49-F238E27FC236}">
                <a16:creationId xmlns:a16="http://schemas.microsoft.com/office/drawing/2014/main" id="{031C0196-A201-45FD-A57B-9BA21B8CCC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619"/>
            <a:ext cx="9144000" cy="2926762"/>
          </a:xfrm>
          <a:prstGeom prst="rect">
            <a:avLst/>
          </a:prstGeom>
        </p:spPr>
      </p:pic>
      <p:pic>
        <p:nvPicPr>
          <p:cNvPr id="21" name="Obrázek 20" descr="Obsah obrázku mapa, text&#10;&#10;Popis byl vytvořen automaticky">
            <a:extLst>
              <a:ext uri="{FF2B5EF4-FFF2-40B4-BE49-F238E27FC236}">
                <a16:creationId xmlns:a16="http://schemas.microsoft.com/office/drawing/2014/main" id="{6CBF89F4-6607-4690-B1D2-77C3BB7746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3" y="957406"/>
            <a:ext cx="7911155" cy="5154337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6DEF31F6-7E11-43B7-8CF8-0F7B9E2F91A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751" y="953234"/>
            <a:ext cx="7998498" cy="5150460"/>
          </a:xfrm>
          <a:prstGeom prst="rect">
            <a:avLst/>
          </a:prstGeom>
        </p:spPr>
      </p:pic>
      <p:pic>
        <p:nvPicPr>
          <p:cNvPr id="26" name="Obrázek 25" descr="Obsah obrázku hračka&#10;&#10;Popis byl vytvořen automaticky">
            <a:extLst>
              <a:ext uri="{FF2B5EF4-FFF2-40B4-BE49-F238E27FC236}">
                <a16:creationId xmlns:a16="http://schemas.microsoft.com/office/drawing/2014/main" id="{9E0F8663-3E75-49D2-A843-D7A0B10B5B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0" y="888447"/>
            <a:ext cx="7880521" cy="5253681"/>
          </a:xfrm>
          <a:prstGeom prst="rect">
            <a:avLst/>
          </a:prstGeom>
        </p:spPr>
      </p:pic>
      <p:pic>
        <p:nvPicPr>
          <p:cNvPr id="28" name="Obrázek 27" descr="Obsah obrázku kancelář, stůl, počítač, vsedě&#10;&#10;Popis byl vytvořen automaticky">
            <a:extLst>
              <a:ext uri="{FF2B5EF4-FFF2-40B4-BE49-F238E27FC236}">
                <a16:creationId xmlns:a16="http://schemas.microsoft.com/office/drawing/2014/main" id="{CE005E8E-544A-49C2-8A2D-DD8583FEA6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0" y="913321"/>
            <a:ext cx="7880521" cy="5253681"/>
          </a:xfrm>
          <a:prstGeom prst="rect">
            <a:avLst/>
          </a:prstGeom>
        </p:spPr>
      </p:pic>
      <p:pic>
        <p:nvPicPr>
          <p:cNvPr id="30" name="Obrázek 29" descr="Obsah obrázku vlak, tráva, stopa, auto&#10;&#10;Popis byl vytvořen automaticky">
            <a:extLst>
              <a:ext uri="{FF2B5EF4-FFF2-40B4-BE49-F238E27FC236}">
                <a16:creationId xmlns:a16="http://schemas.microsoft.com/office/drawing/2014/main" id="{F639AC31-69DE-4B4C-A986-C4AD36AC2A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0" y="893048"/>
            <a:ext cx="7880521" cy="5253681"/>
          </a:xfrm>
          <a:prstGeom prst="rect">
            <a:avLst/>
          </a:prstGeom>
        </p:spPr>
      </p:pic>
      <p:pic>
        <p:nvPicPr>
          <p:cNvPr id="32" name="Obrázek 31" descr="Obsah obrázku silnice, počítač, vlak, stopa&#10;&#10;Popis byl vytvořen automaticky">
            <a:extLst>
              <a:ext uri="{FF2B5EF4-FFF2-40B4-BE49-F238E27FC236}">
                <a16:creationId xmlns:a16="http://schemas.microsoft.com/office/drawing/2014/main" id="{4064EB1B-7EE9-40C0-ADD0-3E254CA523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84" y="983789"/>
            <a:ext cx="7864233" cy="5242822"/>
          </a:xfrm>
          <a:prstGeom prst="rect">
            <a:avLst/>
          </a:prstGeom>
        </p:spPr>
      </p:pic>
      <p:pic>
        <p:nvPicPr>
          <p:cNvPr id="34" name="Obrázek 33" descr="Obsah obrázku budova, silnice&#10;&#10;Popis byl vytvořen automaticky">
            <a:extLst>
              <a:ext uri="{FF2B5EF4-FFF2-40B4-BE49-F238E27FC236}">
                <a16:creationId xmlns:a16="http://schemas.microsoft.com/office/drawing/2014/main" id="{C5C7A937-EC41-4F7D-B349-35A21CC29F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2" y="960338"/>
            <a:ext cx="7881776" cy="5254517"/>
          </a:xfrm>
          <a:prstGeom prst="rect">
            <a:avLst/>
          </a:prstGeom>
        </p:spPr>
      </p:pic>
      <p:pic>
        <p:nvPicPr>
          <p:cNvPr id="36" name="Obrázek 35" descr="Obsah obrázku stůl, počítač, pracovní stůl&#10;&#10;Popis byl vytvořen automaticky">
            <a:extLst>
              <a:ext uri="{FF2B5EF4-FFF2-40B4-BE49-F238E27FC236}">
                <a16:creationId xmlns:a16="http://schemas.microsoft.com/office/drawing/2014/main" id="{DF1DA115-CB47-4D2C-BB1E-E3F66E5C24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9" y="1013637"/>
            <a:ext cx="7874502" cy="5249668"/>
          </a:xfrm>
          <a:prstGeom prst="rect">
            <a:avLst/>
          </a:prstGeom>
        </p:spPr>
      </p:pic>
      <p:pic>
        <p:nvPicPr>
          <p:cNvPr id="38" name="Obrázek 37" descr="Obsah obrázku vlak, stopa, exteriér, budova&#10;&#10;Popis byl vytvořen automaticky">
            <a:extLst>
              <a:ext uri="{FF2B5EF4-FFF2-40B4-BE49-F238E27FC236}">
                <a16:creationId xmlns:a16="http://schemas.microsoft.com/office/drawing/2014/main" id="{B33BA0DE-7C66-4402-9A76-5DB9F89B24F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3" y="947413"/>
            <a:ext cx="7018675" cy="5264006"/>
          </a:xfrm>
          <a:prstGeom prst="rect">
            <a:avLst/>
          </a:prstGeom>
        </p:spPr>
      </p:pic>
      <p:pic>
        <p:nvPicPr>
          <p:cNvPr id="40" name="Obrázek 39" descr="Obsah obrázku vlak, budova, stopa, stanice&#10;&#10;Popis byl vytvořen automaticky">
            <a:extLst>
              <a:ext uri="{FF2B5EF4-FFF2-40B4-BE49-F238E27FC236}">
                <a16:creationId xmlns:a16="http://schemas.microsoft.com/office/drawing/2014/main" id="{15E17C3D-0AC4-42E0-A410-D468A4DBC08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7" y="1059546"/>
            <a:ext cx="7502666" cy="5051795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D79E3295-A733-4FD3-A5D0-E56F77678EA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570" y="932807"/>
            <a:ext cx="7960861" cy="5150460"/>
          </a:xfrm>
          <a:prstGeom prst="rect">
            <a:avLst/>
          </a:prstGeom>
        </p:spPr>
      </p:pic>
      <p:pic>
        <p:nvPicPr>
          <p:cNvPr id="8" name="Obrázek 7" descr="Obsah obrázku tráva, exteriér, silnice, ulice&#10;&#10;Popis byl vytvořen automaticky">
            <a:extLst>
              <a:ext uri="{FF2B5EF4-FFF2-40B4-BE49-F238E27FC236}">
                <a16:creationId xmlns:a16="http://schemas.microsoft.com/office/drawing/2014/main" id="{7E126447-14CC-47D8-AA9F-680FDF1C61B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04" y="877926"/>
            <a:ext cx="7092592" cy="5319444"/>
          </a:xfrm>
          <a:prstGeom prst="rect">
            <a:avLst/>
          </a:prstGeom>
        </p:spPr>
      </p:pic>
      <p:pic>
        <p:nvPicPr>
          <p:cNvPr id="11" name="Obrázek 10" descr="Obsah obrázku exteriér, silnice, tráva, ulice&#10;&#10;Popis byl vytvořen automaticky">
            <a:extLst>
              <a:ext uri="{FF2B5EF4-FFF2-40B4-BE49-F238E27FC236}">
                <a16:creationId xmlns:a16="http://schemas.microsoft.com/office/drawing/2014/main" id="{EC31D92C-031B-44F1-A781-A35CF39D428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24" y="935103"/>
            <a:ext cx="7626753" cy="5092976"/>
          </a:xfrm>
          <a:prstGeom prst="rect">
            <a:avLst/>
          </a:prstGeom>
        </p:spPr>
      </p:pic>
      <p:pic>
        <p:nvPicPr>
          <p:cNvPr id="15" name="Obrázek 14" descr="Obsah obrázku silnice, exteriér, budova, ulice&#10;&#10;Popis byl vytvořen automaticky">
            <a:extLst>
              <a:ext uri="{FF2B5EF4-FFF2-40B4-BE49-F238E27FC236}">
                <a16:creationId xmlns:a16="http://schemas.microsoft.com/office/drawing/2014/main" id="{0C7F75F7-887B-489A-BF77-539A0EE14C2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0" y="1039999"/>
            <a:ext cx="7701881" cy="5143145"/>
          </a:xfrm>
          <a:prstGeom prst="rect">
            <a:avLst/>
          </a:prstGeom>
        </p:spPr>
      </p:pic>
      <p:pic>
        <p:nvPicPr>
          <p:cNvPr id="19" name="Obrázek 18" descr="Obsah obrázku silnice, exteriér, scéna, ulice&#10;&#10;Popis byl vytvořen automaticky">
            <a:extLst>
              <a:ext uri="{FF2B5EF4-FFF2-40B4-BE49-F238E27FC236}">
                <a16:creationId xmlns:a16="http://schemas.microsoft.com/office/drawing/2014/main" id="{C98CF66B-2AC7-4215-9ED3-484FF58BC1E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0" y="995535"/>
            <a:ext cx="7701881" cy="5143146"/>
          </a:xfrm>
          <a:prstGeom prst="rect">
            <a:avLst/>
          </a:prstGeom>
        </p:spPr>
      </p:pic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12F6D775-7A94-4C83-A1F6-C01A3C5DDD7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709"/>
            <a:ext cx="9144000" cy="3926581"/>
          </a:xfrm>
          <a:prstGeom prst="rect">
            <a:avLst/>
          </a:prstGeom>
        </p:spPr>
      </p:pic>
      <p:pic>
        <p:nvPicPr>
          <p:cNvPr id="39" name="Obrázek 38" descr="Obsah obrázku text, mapa&#10;&#10;Popis byl vytvořen automaticky">
            <a:extLst>
              <a:ext uri="{FF2B5EF4-FFF2-40B4-BE49-F238E27FC236}">
                <a16:creationId xmlns:a16="http://schemas.microsoft.com/office/drawing/2014/main" id="{86CD62D0-3575-4310-9407-24D6DC0DC81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29" y="915865"/>
            <a:ext cx="7015543" cy="52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0850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výstavby</a:t>
            </a:r>
          </a:p>
        </p:txBody>
      </p:sp>
      <p:sp>
        <p:nvSpPr>
          <p:cNvPr id="29" name="Zástupný symbol pro datum 3">
            <a:extLst>
              <a:ext uri="{FF2B5EF4-FFF2-40B4-BE49-F238E27FC236}">
                <a16:creationId xmlns:a16="http://schemas.microsoft.com/office/drawing/2014/main" id="{FF28CB09-30F0-46B1-A1D3-9413A1636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196" y="6343188"/>
            <a:ext cx="1018456" cy="365125"/>
          </a:xfrm>
        </p:spPr>
        <p:txBody>
          <a:bodyPr/>
          <a:lstStyle/>
          <a:p>
            <a:r>
              <a:rPr lang="cs-CZ" dirty="0"/>
              <a:t>11. 10. 2019</a:t>
            </a:r>
          </a:p>
        </p:txBody>
      </p:sp>
      <p:sp>
        <p:nvSpPr>
          <p:cNvPr id="31" name="Zástupný symbol pro zápatí 4">
            <a:extLst>
              <a:ext uri="{FF2B5EF4-FFF2-40B4-BE49-F238E27FC236}">
                <a16:creationId xmlns:a16="http://schemas.microsoft.com/office/drawing/2014/main" id="{E4FE871A-17CE-4646-BBFD-E236ADD4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266" y="6343188"/>
            <a:ext cx="4248472" cy="365125"/>
          </a:xfrm>
        </p:spPr>
        <p:txBody>
          <a:bodyPr/>
          <a:lstStyle/>
          <a:p>
            <a:r>
              <a:rPr lang="cs-CZ" dirty="0"/>
              <a:t>Optimalizace trati Praha Smíchov (mimo) - Černošice (mimo)</a:t>
            </a:r>
          </a:p>
        </p:txBody>
      </p:sp>
      <p:sp>
        <p:nvSpPr>
          <p:cNvPr id="33" name="Zástupný symbol pro číslo snímku 5">
            <a:extLst>
              <a:ext uri="{FF2B5EF4-FFF2-40B4-BE49-F238E27FC236}">
                <a16:creationId xmlns:a16="http://schemas.microsoft.com/office/drawing/2014/main" id="{E5F26E66-4109-4D23-8BA4-491C458CA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49642" y="6343188"/>
            <a:ext cx="504056" cy="365125"/>
          </a:xfrm>
        </p:spPr>
        <p:txBody>
          <a:bodyPr/>
          <a:lstStyle/>
          <a:p>
            <a:fld id="{BF8DBC66-D309-4894-96CC-C6DC94C60B0C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35" name="Obrázek 34" descr="Obsah obrázku kreslení&#10;&#10;Popis byl vytvořen automaticky">
            <a:extLst>
              <a:ext uri="{FF2B5EF4-FFF2-40B4-BE49-F238E27FC236}">
                <a16:creationId xmlns:a16="http://schemas.microsoft.com/office/drawing/2014/main" id="{4D87C4CB-B1CD-4BA0-A1FC-BA6C7A5E2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70" y="6343187"/>
            <a:ext cx="311102" cy="365126"/>
          </a:xfrm>
          <a:prstGeom prst="rect">
            <a:avLst/>
          </a:prstGeom>
        </p:spPr>
      </p:pic>
      <p:pic>
        <p:nvPicPr>
          <p:cNvPr id="37" name="Obrázek 36" descr="Obsah obrázku kreslení&#10;&#10;Popis byl vytvořen automaticky">
            <a:extLst>
              <a:ext uri="{FF2B5EF4-FFF2-40B4-BE49-F238E27FC236}">
                <a16:creationId xmlns:a16="http://schemas.microsoft.com/office/drawing/2014/main" id="{F17F0ABA-D736-4362-AED1-5D24FA6CB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410" y="6237311"/>
            <a:ext cx="1068803" cy="605299"/>
          </a:xfrm>
          <a:prstGeom prst="rect">
            <a:avLst/>
          </a:prstGeom>
        </p:spPr>
      </p:pic>
      <p:pic>
        <p:nvPicPr>
          <p:cNvPr id="5" name="Obrázek 4" descr="Obsah obrázku mapa, text&#10;&#10;Popis byl vytvořen automaticky">
            <a:extLst>
              <a:ext uri="{FF2B5EF4-FFF2-40B4-BE49-F238E27FC236}">
                <a16:creationId xmlns:a16="http://schemas.microsoft.com/office/drawing/2014/main" id="{B966741B-5B29-46E6-A835-6203770CF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4" y="987642"/>
            <a:ext cx="7583232" cy="5177662"/>
          </a:xfrm>
          <a:prstGeom prst="rect">
            <a:avLst/>
          </a:prstGeom>
        </p:spPr>
      </p:pic>
      <p:pic>
        <p:nvPicPr>
          <p:cNvPr id="10" name="Obrázek 9" descr="Obsah obrázku mapa, text&#10;&#10;Popis byl vytvořen automaticky">
            <a:extLst>
              <a:ext uri="{FF2B5EF4-FFF2-40B4-BE49-F238E27FC236}">
                <a16:creationId xmlns:a16="http://schemas.microsoft.com/office/drawing/2014/main" id="{D6B6E3DD-E235-4822-80BE-0E00294F2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4" y="987642"/>
            <a:ext cx="7583232" cy="5177662"/>
          </a:xfrm>
          <a:prstGeom prst="rect">
            <a:avLst/>
          </a:prstGeom>
        </p:spPr>
      </p:pic>
      <p:pic>
        <p:nvPicPr>
          <p:cNvPr id="22" name="Obrázek 21" descr="Obsah obrázku text, mapa&#10;&#10;Popis byl vytvořen automaticky">
            <a:extLst>
              <a:ext uri="{FF2B5EF4-FFF2-40B4-BE49-F238E27FC236}">
                <a16:creationId xmlns:a16="http://schemas.microsoft.com/office/drawing/2014/main" id="{F3E2CCE3-5F9C-4662-AB5B-29584771D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4" y="980727"/>
            <a:ext cx="7583232" cy="5177662"/>
          </a:xfrm>
          <a:prstGeom prst="rect">
            <a:avLst/>
          </a:prstGeom>
        </p:spPr>
      </p:pic>
      <p:pic>
        <p:nvPicPr>
          <p:cNvPr id="27" name="Obrázek 26" descr="Obsah obrázku text, mapa&#10;&#10;Popis byl vytvořen automaticky">
            <a:extLst>
              <a:ext uri="{FF2B5EF4-FFF2-40B4-BE49-F238E27FC236}">
                <a16:creationId xmlns:a16="http://schemas.microsoft.com/office/drawing/2014/main" id="{3A602C70-93BA-42AF-899F-30DCD33551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3" y="987641"/>
            <a:ext cx="7573105" cy="5170747"/>
          </a:xfrm>
          <a:prstGeom prst="rect">
            <a:avLst/>
          </a:prstGeom>
        </p:spPr>
      </p:pic>
      <p:pic>
        <p:nvPicPr>
          <p:cNvPr id="43" name="Obrázek 42" descr="Obsah obrázku text, mapa&#10;&#10;Popis byl vytvořen automaticky">
            <a:extLst>
              <a:ext uri="{FF2B5EF4-FFF2-40B4-BE49-F238E27FC236}">
                <a16:creationId xmlns:a16="http://schemas.microsoft.com/office/drawing/2014/main" id="{BFA340B0-4189-4C2B-B962-BC5FD8F78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2" y="988882"/>
            <a:ext cx="7573105" cy="5170747"/>
          </a:xfrm>
          <a:prstGeom prst="rect">
            <a:avLst/>
          </a:prstGeom>
        </p:spPr>
      </p:pic>
      <p:pic>
        <p:nvPicPr>
          <p:cNvPr id="45" name="Obrázek 44" descr="Obsah obrázku text, mapa&#10;&#10;Popis byl vytvořen automaticky">
            <a:extLst>
              <a:ext uri="{FF2B5EF4-FFF2-40B4-BE49-F238E27FC236}">
                <a16:creationId xmlns:a16="http://schemas.microsoft.com/office/drawing/2014/main" id="{3663456B-44F1-4B06-A622-E28156C6C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1" y="984184"/>
            <a:ext cx="7573103" cy="5170747"/>
          </a:xfrm>
          <a:prstGeom prst="rect">
            <a:avLst/>
          </a:prstGeom>
        </p:spPr>
      </p:pic>
      <p:pic>
        <p:nvPicPr>
          <p:cNvPr id="47" name="Obrázek 46" descr="Obsah obrázku text, mapa&#10;&#10;Popis byl vytvořen automaticky">
            <a:extLst>
              <a:ext uri="{FF2B5EF4-FFF2-40B4-BE49-F238E27FC236}">
                <a16:creationId xmlns:a16="http://schemas.microsoft.com/office/drawing/2014/main" id="{00EB60AF-D80D-4810-B6AE-FEFFC2E0F2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77" y="985424"/>
            <a:ext cx="7583231" cy="517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3766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 …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5949280"/>
            <a:ext cx="8640960" cy="432048"/>
          </a:xfrm>
        </p:spPr>
        <p:txBody>
          <a:bodyPr/>
          <a:lstStyle/>
          <a:p>
            <a:r>
              <a:rPr lang="cs-CZ" dirty="0"/>
              <a:t>SUDOP PRAHA a.s., Olšanská 1a, 130 80 Praha 3, </a:t>
            </a:r>
            <a:r>
              <a:rPr lang="cs-CZ" b="1" dirty="0">
                <a:solidFill>
                  <a:srgbClr val="61C250"/>
                </a:solidFill>
              </a:rPr>
              <a:t>www.</a:t>
            </a:r>
            <a:r>
              <a:rPr lang="cs-CZ" b="1" dirty="0" err="1">
                <a:solidFill>
                  <a:srgbClr val="61C250"/>
                </a:solidFill>
              </a:rPr>
              <a:t>sudop.cz</a:t>
            </a:r>
            <a:endParaRPr lang="cs-CZ" b="1" dirty="0">
              <a:solidFill>
                <a:srgbClr val="61C250"/>
              </a:solidFill>
            </a:endParaRPr>
          </a:p>
        </p:txBody>
      </p:sp>
      <p:pic>
        <p:nvPicPr>
          <p:cNvPr id="6" name="Obrázek 5" descr="Obsah obrázku budova, silnice&#10;&#10;Popis byl vytvořen automaticky">
            <a:extLst>
              <a:ext uri="{FF2B5EF4-FFF2-40B4-BE49-F238E27FC236}">
                <a16:creationId xmlns:a16="http://schemas.microsoft.com/office/drawing/2014/main" id="{860864E0-03C0-4105-9F1B-ECC115368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6" y="476672"/>
            <a:ext cx="5112568" cy="3408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rd"/>
  </p:transition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</Words>
  <Application>Microsoft Office PowerPoint</Application>
  <PresentationFormat>Předvádění na obrazovce (4:3)</PresentationFormat>
  <Paragraphs>28</Paragraphs>
  <Slides>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</vt:i4>
      </vt:variant>
    </vt:vector>
  </HeadingPairs>
  <TitlesOfParts>
    <vt:vector size="10" baseType="lpstr">
      <vt:lpstr>Arial</vt:lpstr>
      <vt:lpstr>Calibri</vt:lpstr>
      <vt:lpstr>Wingdings</vt:lpstr>
      <vt:lpstr>Motiv sady Office</vt:lpstr>
      <vt:lpstr>Vlastní návrh</vt:lpstr>
      <vt:lpstr>Optimalizace trati Praha Smíchov (mimo) - Černošice (mimo)</vt:lpstr>
      <vt:lpstr>Účastníci výstavby</vt:lpstr>
      <vt:lpstr>Obsah stavby?</vt:lpstr>
      <vt:lpstr>Postup výstavby</vt:lpstr>
      <vt:lpstr>Děkuji za pozornost …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/>
  <cp:lastModifiedBy/>
  <cp:revision>110</cp:revision>
  <cp:lastPrinted>2013-11-19T14:32:57Z</cp:lastPrinted>
  <dcterms:created xsi:type="dcterms:W3CDTF">2011-04-05T07:21:48Z</dcterms:created>
  <dcterms:modified xsi:type="dcterms:W3CDTF">2019-11-21T10:48:59Z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W_WorkDir">
    <vt:lpwstr>d:\pw_data\miroslav.krsek\</vt:lpwstr>
  </property>
</Properties>
</file>